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sldIdLst>
    <p:sldId id="319" r:id="rId2"/>
    <p:sldId id="320" r:id="rId3"/>
    <p:sldId id="321" r:id="rId4"/>
    <p:sldId id="322" r:id="rId5"/>
    <p:sldId id="323" r:id="rId6"/>
    <p:sldId id="324" r:id="rId7"/>
    <p:sldId id="325" r:id="rId8"/>
    <p:sldId id="326"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7" r:id="rId39"/>
    <p:sldId id="295" r:id="rId40"/>
    <p:sldId id="296" r:id="rId41"/>
    <p:sldId id="298" r:id="rId42"/>
    <p:sldId id="299" r:id="rId43"/>
    <p:sldId id="300" r:id="rId44"/>
    <p:sldId id="301" r:id="rId45"/>
    <p:sldId id="302" r:id="rId46"/>
    <p:sldId id="303" r:id="rId47"/>
    <p:sldId id="304" r:id="rId48"/>
    <p:sldId id="307" r:id="rId49"/>
    <p:sldId id="308" r:id="rId50"/>
    <p:sldId id="309" r:id="rId51"/>
    <p:sldId id="310" r:id="rId52"/>
    <p:sldId id="311" r:id="rId53"/>
    <p:sldId id="312" r:id="rId54"/>
    <p:sldId id="313" r:id="rId55"/>
    <p:sldId id="314" r:id="rId56"/>
    <p:sldId id="315" r:id="rId57"/>
    <p:sldId id="316" r:id="rId58"/>
    <p:sldId id="317" r:id="rId59"/>
    <p:sldId id="327"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304" autoAdjust="0"/>
  </p:normalViewPr>
  <p:slideViewPr>
    <p:cSldViewPr snapToGrid="0" snapToObjects="1">
      <p:cViewPr varScale="1">
        <p:scale>
          <a:sx n="136" d="100"/>
          <a:sy n="136" d="100"/>
        </p:scale>
        <p:origin x="-104" y="-3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AD31B0-173A-6045-A23E-892D03F616FE}" type="datetimeFigureOut">
              <a:rPr lang="en-US" smtClean="0"/>
              <a:t>2/8/21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7044ED-E203-C342-986F-271DFCFD89AA}" type="slidenum">
              <a:rPr lang="en-US" smtClean="0"/>
              <a:t>‹#›</a:t>
            </a:fld>
            <a:endParaRPr lang="en-US"/>
          </a:p>
        </p:txBody>
      </p:sp>
    </p:spTree>
    <p:extLst>
      <p:ext uri="{BB962C8B-B14F-4D97-AF65-F5344CB8AC3E}">
        <p14:creationId xmlns:p14="http://schemas.microsoft.com/office/powerpoint/2010/main" val="31525666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Chaotic_complex_system" TargetMode="External"/><Relationship Id="rId4" Type="http://schemas.openxmlformats.org/officeDocument/2006/relationships/hyperlink" Target="https://en.wikipedia.org/wiki/Self-organization"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Cognitive_shift" TargetMode="External"/><Relationship Id="rId4" Type="http://schemas.openxmlformats.org/officeDocument/2006/relationships/hyperlink" Target="https://en.wikipedia.org/wiki/Earth" TargetMode="External"/><Relationship Id="rId5" Type="http://schemas.openxmlformats.org/officeDocument/2006/relationships/hyperlink" Target="https://en.wikipedia.org/wiki/Outer_space" TargetMode="External"/><Relationship Id="rId6" Type="http://schemas.openxmlformats.org/officeDocument/2006/relationships/hyperlink" Target="https://en.wikipedia.org/wiki/European_Space_Agency" TargetMode="External"/><Relationship Id="rId7" Type="http://schemas.openxmlformats.org/officeDocument/2006/relationships/hyperlink" Target="https://en.wikipedia.org/wiki/Virtual_reality" TargetMode="External"/><Relationship Id="rId8" Type="http://schemas.openxmlformats.org/officeDocument/2006/relationships/hyperlink" Target="https://en.wikipedia.org/wiki/University_of_Missouri" TargetMode="External"/><Relationship Id="rId9" Type="http://schemas.openxmlformats.org/officeDocument/2006/relationships/hyperlink" Target="https://en.wikipedia.org/wiki/Isolation_tank" TargetMode="External"/><Relationship Id="rId10" Type="http://schemas.openxmlformats.org/officeDocument/2006/relationships/hyperlink" Target="https://en.wikipedia.org/wiki/Magnesium_sulfate" TargetMode="External"/><Relationship Id="rId11" Type="http://schemas.openxmlformats.org/officeDocument/2006/relationships/hyperlink" Target="https://en.wikipedia.org/wiki/Virtual_reality_headset"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p:txBody>
      </p:sp>
      <p:sp>
        <p:nvSpPr>
          <p:cNvPr id="4" name="Slide Number Placeholder 3"/>
          <p:cNvSpPr>
            <a:spLocks noGrp="1"/>
          </p:cNvSpPr>
          <p:nvPr>
            <p:ph type="sldNum" sz="quarter" idx="10"/>
          </p:nvPr>
        </p:nvSpPr>
        <p:spPr/>
        <p:txBody>
          <a:bodyPr/>
          <a:lstStyle/>
          <a:p>
            <a:fld id="{F00A30DE-F758-4440-8763-C6A82F672B92}" type="slidenum">
              <a:rPr lang="en-US" smtClean="0"/>
              <a:t>1</a:t>
            </a:fld>
            <a:endParaRPr lang="en-US"/>
          </a:p>
        </p:txBody>
      </p:sp>
    </p:spTree>
    <p:extLst>
      <p:ext uri="{BB962C8B-B14F-4D97-AF65-F5344CB8AC3E}">
        <p14:creationId xmlns:p14="http://schemas.microsoft.com/office/powerpoint/2010/main" val="3919453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7044ED-E203-C342-986F-271DFCFD89AA}" type="slidenum">
              <a:rPr lang="en-US" smtClean="0"/>
              <a:t>14</a:t>
            </a:fld>
            <a:endParaRPr lang="en-US"/>
          </a:p>
        </p:txBody>
      </p:sp>
    </p:spTree>
    <p:extLst>
      <p:ext uri="{BB962C8B-B14F-4D97-AF65-F5344CB8AC3E}">
        <p14:creationId xmlns:p14="http://schemas.microsoft.com/office/powerpoint/2010/main" val="227000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at MIU we start with the knower.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expand the container of </a:t>
            </a:r>
            <a:r>
              <a:rPr lang="en-US" i="1" dirty="0" smtClean="0"/>
              <a:t>knowledge</a:t>
            </a:r>
            <a:r>
              <a:rPr lang="en-US" dirty="0" smtClean="0"/>
              <a:t>, so that we can more easily and</a:t>
            </a:r>
            <a:r>
              <a:rPr lang="en-US" baseline="0" dirty="0" smtClean="0"/>
              <a:t> </a:t>
            </a:r>
            <a:r>
              <a:rPr lang="en-US" dirty="0" smtClean="0"/>
              <a:t>comfortably learn and grow, fitting more knowledge and more understanding in our ever</a:t>
            </a:r>
            <a:r>
              <a:rPr lang="en-US" baseline="0" dirty="0" smtClean="0"/>
              <a:t> expanding container.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of the ways we understand ourselves in a more expanded way is to see ourselves as a part of nature. Maharishi outlined 16 principles </a:t>
            </a:r>
            <a:r>
              <a:rPr lang="en-US" sz="1200" kern="1200" dirty="0" smtClean="0">
                <a:solidFill>
                  <a:schemeClr val="tx1"/>
                </a:solidFill>
                <a:effectLst/>
                <a:latin typeface="+mn-lt"/>
                <a:ea typeface="+mn-ea"/>
                <a:cs typeface="+mn-cs"/>
              </a:rPr>
              <a:t>that exist throughout creation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0A30DE-F758-4440-8763-C6A82F672B92}" type="slidenum">
              <a:rPr lang="en-US" smtClean="0"/>
              <a:t>15</a:t>
            </a:fld>
            <a:endParaRPr lang="en-US"/>
          </a:p>
        </p:txBody>
      </p:sp>
    </p:spTree>
    <p:extLst>
      <p:ext uri="{BB962C8B-B14F-4D97-AF65-F5344CB8AC3E}">
        <p14:creationId xmlns:p14="http://schemas.microsoft.com/office/powerpoint/2010/main" val="2229657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a:t>
            </a:r>
            <a:r>
              <a:rPr lang="en-US" sz="1200" kern="1200" dirty="0" smtClean="0">
                <a:solidFill>
                  <a:schemeClr val="tx1"/>
                </a:solidFill>
                <a:effectLst/>
                <a:latin typeface="+mn-lt"/>
                <a:ea typeface="+mn-ea"/>
                <a:cs typeface="+mn-cs"/>
              </a:rPr>
              <a:t>16 principles give us an overview of what we’ll be learning in this course.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Recognizing these principles around us and within us helps us to understand the nature of </a:t>
            </a:r>
            <a:r>
              <a:rPr lang="en-US" sz="1200" b="1" kern="1200" dirty="0" smtClean="0">
                <a:solidFill>
                  <a:schemeClr val="tx1"/>
                </a:solidFill>
                <a:effectLst/>
                <a:latin typeface="+mn-lt"/>
                <a:ea typeface="+mn-ea"/>
                <a:cs typeface="+mn-cs"/>
              </a:rPr>
              <a:t>life</a:t>
            </a:r>
            <a:r>
              <a:rPr lang="en-US" sz="1200" kern="1200" dirty="0" smtClean="0">
                <a:solidFill>
                  <a:schemeClr val="tx1"/>
                </a:solidFill>
                <a:effectLst/>
                <a:latin typeface="+mn-lt"/>
                <a:ea typeface="+mn-ea"/>
                <a:cs typeface="+mn-cs"/>
              </a:rPr>
              <a:t> at deeper levels. </a:t>
            </a:r>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16</a:t>
            </a:fld>
            <a:endParaRPr lang="en-US"/>
          </a:p>
        </p:txBody>
      </p:sp>
    </p:spTree>
    <p:extLst>
      <p:ext uri="{BB962C8B-B14F-4D97-AF65-F5344CB8AC3E}">
        <p14:creationId xmlns:p14="http://schemas.microsoft.com/office/powerpoint/2010/main" val="1336501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seen in nature, and in our own thoughts and actions, unifying our inner and outer worlds, and showing us how to function more in harmony with nature’s functioning. </a:t>
            </a:r>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17</a:t>
            </a:fld>
            <a:endParaRPr lang="en-US"/>
          </a:p>
        </p:txBody>
      </p:sp>
    </p:spTree>
    <p:extLst>
      <p:ext uri="{BB962C8B-B14F-4D97-AF65-F5344CB8AC3E}">
        <p14:creationId xmlns:p14="http://schemas.microsoft.com/office/powerpoint/2010/main" val="789244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solidFill>
                <a:srgbClr val="1152BB"/>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Progress, evolution, and growth are the nature of life. The universe is expanding. Plants and</a:t>
            </a:r>
            <a:r>
              <a:rPr lang="en-US" sz="1200" kern="1200" baseline="0" dirty="0" smtClean="0">
                <a:solidFill>
                  <a:schemeClr val="tx1"/>
                </a:solidFill>
                <a:effectLst/>
                <a:latin typeface="+mn-lt"/>
                <a:ea typeface="+mn-ea"/>
                <a:cs typeface="+mn-cs"/>
              </a:rPr>
              <a:t> children grow, economies grow</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For a business or an individual to survive and thrive, it must always progress.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‘We’re </a:t>
            </a:r>
            <a:r>
              <a:rPr lang="en-US" sz="1200" u="sng" kern="1200" baseline="0" dirty="0" smtClean="0">
                <a:solidFill>
                  <a:schemeClr val="tx1"/>
                </a:solidFill>
                <a:effectLst/>
                <a:latin typeface="+mn-lt"/>
                <a:ea typeface="+mn-ea"/>
                <a:cs typeface="+mn-cs"/>
              </a:rPr>
              <a:t>supposed</a:t>
            </a:r>
            <a:r>
              <a:rPr lang="en-US" sz="1200" kern="1200" baseline="0" dirty="0" smtClean="0">
                <a:solidFill>
                  <a:schemeClr val="tx1"/>
                </a:solidFill>
                <a:effectLst/>
                <a:latin typeface="+mn-lt"/>
                <a:ea typeface="+mn-ea"/>
                <a:cs typeface="+mn-cs"/>
              </a:rPr>
              <a:t> to be growing’.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It’s most</a:t>
            </a:r>
            <a:r>
              <a:rPr lang="en-US" sz="1200" kern="1200" baseline="0" dirty="0" smtClean="0">
                <a:solidFill>
                  <a:schemeClr val="tx1"/>
                </a:solidFill>
                <a:effectLst/>
                <a:latin typeface="+mn-lt"/>
                <a:ea typeface="+mn-ea"/>
                <a:cs typeface="+mn-cs"/>
              </a:rPr>
              <a:t> people’s experience that if they’re </a:t>
            </a:r>
            <a:r>
              <a:rPr lang="en-US" sz="1200" u="sng" kern="1200" baseline="0" dirty="0" smtClean="0">
                <a:solidFill>
                  <a:schemeClr val="tx1"/>
                </a:solidFill>
                <a:effectLst/>
                <a:latin typeface="+mn-lt"/>
                <a:ea typeface="+mn-ea"/>
                <a:cs typeface="+mn-cs"/>
              </a:rPr>
              <a:t>not</a:t>
            </a:r>
            <a:r>
              <a:rPr lang="en-US" sz="1200" kern="1200" baseline="0" dirty="0" smtClean="0">
                <a:solidFill>
                  <a:schemeClr val="tx1"/>
                </a:solidFill>
                <a:effectLst/>
                <a:latin typeface="+mn-lt"/>
                <a:ea typeface="+mn-ea"/>
                <a:cs typeface="+mn-cs"/>
              </a:rPr>
              <a:t> growing they’re </a:t>
            </a:r>
            <a:r>
              <a:rPr lang="en-US" sz="1200" u="sng" kern="1200" baseline="0" dirty="0" smtClean="0">
                <a:solidFill>
                  <a:schemeClr val="tx1"/>
                </a:solidFill>
                <a:effectLst/>
                <a:latin typeface="+mn-lt"/>
                <a:ea typeface="+mn-ea"/>
                <a:cs typeface="+mn-cs"/>
              </a:rPr>
              <a:t>uncomfortable</a:t>
            </a:r>
            <a:r>
              <a:rPr lang="en-US" sz="1200" kern="1200" baseline="0" dirty="0" smtClean="0">
                <a:solidFill>
                  <a:schemeClr val="tx1"/>
                </a:solidFill>
                <a:effectLst/>
                <a:latin typeface="+mn-lt"/>
                <a:ea typeface="+mn-ea"/>
                <a:cs typeface="+mn-cs"/>
              </a:rPr>
              <a:t>, they feel like they’re </a:t>
            </a:r>
            <a:r>
              <a:rPr lang="en-US" sz="1200" u="sng" kern="1200" baseline="0" dirty="0" smtClean="0">
                <a:solidFill>
                  <a:schemeClr val="tx1"/>
                </a:solidFill>
                <a:effectLst/>
                <a:latin typeface="+mn-lt"/>
                <a:ea typeface="+mn-ea"/>
                <a:cs typeface="+mn-cs"/>
              </a:rPr>
              <a:t>stagnating</a:t>
            </a:r>
            <a:r>
              <a:rPr lang="en-US" sz="120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57044ED-E203-C342-986F-271DFCFD89AA}" type="slidenum">
              <a:rPr lang="en-US" smtClean="0"/>
              <a:t>18</a:t>
            </a:fld>
            <a:endParaRPr lang="en-US"/>
          </a:p>
        </p:txBody>
      </p:sp>
    </p:spTree>
    <p:extLst>
      <p:ext uri="{BB962C8B-B14F-4D97-AF65-F5344CB8AC3E}">
        <p14:creationId xmlns:p14="http://schemas.microsoft.com/office/powerpoint/2010/main" val="2386471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Recent advances in neuroscience have shown us that the brain is far more malleable or flexible than we ever knew. It can grow and change. With practice and experience, neural networks grow new connections, strengthen existing ones, and build insulation that speeds transmission of impulses. These discoveries have shown us that </a:t>
            </a:r>
            <a:r>
              <a:rPr lang="en-US" sz="1200" b="1" u="sng" kern="1200" dirty="0" smtClean="0">
                <a:solidFill>
                  <a:schemeClr val="tx1"/>
                </a:solidFill>
                <a:effectLst/>
                <a:latin typeface="+mn-lt"/>
                <a:ea typeface="+mn-ea"/>
                <a:cs typeface="+mn-cs"/>
              </a:rPr>
              <a:t>We</a:t>
            </a:r>
            <a:r>
              <a:rPr lang="en-US" sz="1200" u="sng" kern="1200" dirty="0" smtClean="0">
                <a:solidFill>
                  <a:schemeClr val="tx1"/>
                </a:solidFill>
                <a:effectLst/>
                <a:latin typeface="+mn-lt"/>
                <a:ea typeface="+mn-ea"/>
                <a:cs typeface="+mn-cs"/>
              </a:rPr>
              <a:t> can increase our neural </a:t>
            </a:r>
            <a:r>
              <a:rPr lang="en-US" sz="1200" b="1" u="sng" kern="1200" dirty="0" smtClean="0">
                <a:solidFill>
                  <a:schemeClr val="tx1"/>
                </a:solidFill>
                <a:effectLst/>
                <a:latin typeface="+mn-lt"/>
                <a:ea typeface="+mn-ea"/>
                <a:cs typeface="+mn-cs"/>
              </a:rPr>
              <a:t>growth</a:t>
            </a:r>
            <a:r>
              <a:rPr lang="en-US" sz="1200" u="sng" kern="1200" dirty="0" smtClean="0">
                <a:solidFill>
                  <a:schemeClr val="tx1"/>
                </a:solidFill>
                <a:effectLst/>
                <a:latin typeface="+mn-lt"/>
                <a:ea typeface="+mn-ea"/>
                <a:cs typeface="+mn-cs"/>
              </a:rPr>
              <a:t> by the actions </a:t>
            </a:r>
            <a:r>
              <a:rPr lang="en-US" sz="1200" b="1" u="sng" kern="1200" dirty="0" smtClean="0">
                <a:solidFill>
                  <a:schemeClr val="tx1"/>
                </a:solidFill>
                <a:effectLst/>
                <a:latin typeface="+mn-lt"/>
                <a:ea typeface="+mn-ea"/>
                <a:cs typeface="+mn-cs"/>
              </a:rPr>
              <a:t>we</a:t>
            </a:r>
            <a:r>
              <a:rPr lang="en-US" sz="1200" u="sng" kern="1200" dirty="0" smtClean="0">
                <a:solidFill>
                  <a:schemeClr val="tx1"/>
                </a:solidFill>
                <a:effectLst/>
                <a:latin typeface="+mn-lt"/>
                <a:ea typeface="+mn-ea"/>
                <a:cs typeface="+mn-cs"/>
              </a:rPr>
              <a:t> take</a:t>
            </a:r>
            <a:r>
              <a:rPr lang="en-US" sz="1200" kern="1200" dirty="0" smtClean="0">
                <a:solidFill>
                  <a:schemeClr val="tx1"/>
                </a:solidFill>
                <a:effectLst/>
                <a:latin typeface="+mn-lt"/>
                <a:ea typeface="+mn-ea"/>
                <a:cs typeface="+mn-cs"/>
              </a:rPr>
              <a:t> – basic actions such as using good strategies, asking questions, practicing and honing our skills, and following good nutrition and sleep habits. These can all change our brain so that we keep growing.</a:t>
            </a:r>
            <a:r>
              <a:rPr lang="en-US" sz="1200" kern="1200" baseline="0" dirty="0" smtClean="0">
                <a:solidFill>
                  <a:schemeClr val="tx1"/>
                </a:solidFill>
                <a:effectLst/>
                <a:latin typeface="+mn-lt"/>
                <a:ea typeface="+mn-ea"/>
                <a:cs typeface="+mn-cs"/>
              </a:rPr>
              <a:t> </a:t>
            </a:r>
            <a:r>
              <a:rPr lang="en-US" baseline="0" dirty="0" smtClean="0"/>
              <a:t>TM will also help you continue to grow,  as it’s shown to increase creativity and fluid intelligence.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57044ED-E203-C342-986F-271DFCFD89AA}" type="slidenum">
              <a:rPr lang="en-US" smtClean="0"/>
              <a:t>19</a:t>
            </a:fld>
            <a:endParaRPr lang="en-US"/>
          </a:p>
        </p:txBody>
      </p:sp>
    </p:spTree>
    <p:extLst>
      <p:ext uri="{BB962C8B-B14F-4D97-AF65-F5344CB8AC3E}">
        <p14:creationId xmlns:p14="http://schemas.microsoft.com/office/powerpoint/2010/main" val="1259388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The brain</a:t>
            </a:r>
            <a:r>
              <a:rPr lang="en-US" baseline="0" dirty="0" smtClean="0"/>
              <a:t> wave coherence produced by Transcendental Meditation has been </a:t>
            </a:r>
            <a:r>
              <a:rPr lang="en-US" sz="1200" kern="1200" dirty="0" smtClean="0">
                <a:solidFill>
                  <a:schemeClr val="tx1"/>
                </a:solidFill>
                <a:effectLst/>
                <a:latin typeface="+mn-lt"/>
                <a:ea typeface="+mn-ea"/>
                <a:cs typeface="+mn-cs"/>
              </a:rPr>
              <a:t>positively correlated with cognitive improvements</a:t>
            </a:r>
            <a:r>
              <a:rPr lang="en-US" sz="1200" kern="1200" baseline="0" dirty="0" smtClean="0">
                <a:solidFill>
                  <a:schemeClr val="tx1"/>
                </a:solidFill>
                <a:effectLst/>
                <a:latin typeface="+mn-lt"/>
                <a:ea typeface="+mn-ea"/>
                <a:cs typeface="+mn-cs"/>
              </a:rPr>
              <a:t> such as</a:t>
            </a:r>
            <a:r>
              <a:rPr lang="is-I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I</a:t>
            </a:r>
            <a:r>
              <a:rPr lang="is-IS" sz="1200" kern="1200" baseline="0" dirty="0" smtClean="0">
                <a:solidFill>
                  <a:schemeClr val="tx1"/>
                </a:solidFill>
                <a:effectLst/>
                <a:latin typeface="+mn-lt"/>
                <a:ea typeface="+mn-ea"/>
                <a:cs typeface="+mn-cs"/>
              </a:rPr>
              <a:t>ncreased intelligence, increased moral maturity, increased learning ability, faster reaction time, more ideal social behavior, greater self awareness, self-esteem, and emotional stability. This allows one to continue growing throught life.</a:t>
            </a:r>
          </a:p>
          <a:p>
            <a:endParaRPr lang="is-I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57044ED-E203-C342-986F-271DFCFD89AA}" type="slidenum">
              <a:rPr lang="en-US" smtClean="0"/>
              <a:t>20</a:t>
            </a:fld>
            <a:endParaRPr lang="en-US"/>
          </a:p>
        </p:txBody>
      </p:sp>
    </p:spTree>
    <p:extLst>
      <p:ext uri="{BB962C8B-B14F-4D97-AF65-F5344CB8AC3E}">
        <p14:creationId xmlns:p14="http://schemas.microsoft.com/office/powerpoint/2010/main" val="1227737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a:t>
            </a:r>
            <a:r>
              <a:rPr lang="en-US" sz="1200" dirty="0" smtClean="0">
                <a:solidFill>
                  <a:srgbClr val="2F5897"/>
                </a:solidFill>
              </a:rPr>
              <a:t> ancient philosophical and religious traditions, there was believed to be a universal order underlying all creation. Again, this is that </a:t>
            </a:r>
            <a:r>
              <a:rPr lang="en-US" sz="1200" dirty="0" smtClean="0">
                <a:solidFill>
                  <a:srgbClr val="2F5897"/>
                </a:solidFill>
              </a:rPr>
              <a:t>Perennial </a:t>
            </a:r>
            <a:r>
              <a:rPr lang="en-US" sz="1200" dirty="0" smtClean="0">
                <a:solidFill>
                  <a:srgbClr val="2F5897"/>
                </a:solidFill>
              </a:rPr>
              <a:t>Philosophy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F57044ED-E203-C342-986F-271DFCFD89AA}" type="slidenum">
              <a:rPr lang="en-US" smtClean="0"/>
              <a:t>21</a:t>
            </a:fld>
            <a:endParaRPr lang="en-US"/>
          </a:p>
        </p:txBody>
      </p:sp>
    </p:spTree>
    <p:extLst>
      <p:ext uri="{BB962C8B-B14F-4D97-AF65-F5344CB8AC3E}">
        <p14:creationId xmlns:p14="http://schemas.microsoft.com/office/powerpoint/2010/main" val="954853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According to physics, the </a:t>
            </a:r>
            <a:r>
              <a:rPr lang="en-US" b="1" dirty="0" smtClean="0"/>
              <a:t>unified field </a:t>
            </a:r>
            <a:r>
              <a:rPr lang="en-US" dirty="0" smtClean="0"/>
              <a:t>of all the laws of nature</a:t>
            </a:r>
            <a:r>
              <a:rPr lang="en-US" baseline="0" dirty="0" smtClean="0"/>
              <a:t> is theorized to be a field of perfect order. </a:t>
            </a:r>
            <a:r>
              <a:rPr lang="en-US" dirty="0" smtClean="0"/>
              <a:t>The laws of nature that give rise to the universe are unchanging and consistent throughout time and space.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Even in </a:t>
            </a:r>
            <a:r>
              <a:rPr lang="en-US" sz="1200" b="1" kern="1200" dirty="0" smtClean="0">
                <a:solidFill>
                  <a:schemeClr val="tx1"/>
                </a:solidFill>
                <a:effectLst/>
                <a:latin typeface="+mn-lt"/>
                <a:ea typeface="+mn-ea"/>
                <a:cs typeface="+mn-cs"/>
              </a:rPr>
              <a:t>Chaos Theory </a:t>
            </a:r>
            <a:r>
              <a:rPr lang="en-US" sz="1200" kern="1200" dirty="0" smtClean="0">
                <a:solidFill>
                  <a:schemeClr val="tx1"/>
                </a:solidFill>
                <a:effectLst/>
                <a:latin typeface="+mn-lt"/>
                <a:ea typeface="+mn-ea"/>
                <a:cs typeface="+mn-cs"/>
              </a:rPr>
              <a:t>it’s stated that within the apparent </a:t>
            </a:r>
            <a:r>
              <a:rPr lang="en-US" sz="1200" b="1" i="0" u="none" kern="1200" dirty="0" smtClean="0">
                <a:solidFill>
                  <a:schemeClr val="tx1"/>
                </a:solidFill>
                <a:effectLst/>
                <a:latin typeface="+mn-lt"/>
                <a:ea typeface="+mn-ea"/>
                <a:cs typeface="+mn-cs"/>
              </a:rPr>
              <a:t>randomness</a:t>
            </a:r>
            <a:r>
              <a:rPr lang="en-US" sz="1200" u="none" kern="1200" dirty="0" smtClean="0">
                <a:solidFill>
                  <a:schemeClr val="tx1"/>
                </a:solidFill>
                <a:effectLst/>
                <a:latin typeface="+mn-lt"/>
                <a:ea typeface="+mn-ea"/>
                <a:cs typeface="+mn-cs"/>
              </a:rPr>
              <a:t> of</a:t>
            </a:r>
            <a:r>
              <a:rPr lang="en-US" sz="1200" u="none" kern="1200" dirty="0" smtClean="0">
                <a:solidFill>
                  <a:srgbClr val="000000"/>
                </a:solidFill>
                <a:effectLst/>
                <a:latin typeface="+mn-lt"/>
                <a:ea typeface="+mn-ea"/>
                <a:cs typeface="+mn-cs"/>
              </a:rPr>
              <a:t> </a:t>
            </a:r>
            <a:r>
              <a:rPr lang="en-US" sz="1200" u="none" strike="noStrike" kern="1200" dirty="0" smtClean="0">
                <a:solidFill>
                  <a:srgbClr val="000000"/>
                </a:solidFill>
                <a:effectLst/>
                <a:latin typeface="+mn-lt"/>
                <a:ea typeface="+mn-ea"/>
                <a:cs typeface="+mn-cs"/>
                <a:hlinkClick r:id="rId3" tooltip="Chaotic complex system"/>
              </a:rPr>
              <a:t>chaotic complex systems</a:t>
            </a:r>
            <a:r>
              <a:rPr lang="en-US" sz="1200" u="none" kern="1200" dirty="0" smtClean="0">
                <a:solidFill>
                  <a:srgbClr val="000000"/>
                </a:solidFill>
                <a:effectLst/>
                <a:latin typeface="+mn-lt"/>
                <a:ea typeface="+mn-ea"/>
                <a:cs typeface="+mn-cs"/>
              </a:rPr>
              <a:t>, </a:t>
            </a:r>
            <a:r>
              <a:rPr lang="en-US" sz="1200" u="none" kern="1200" dirty="0" smtClean="0">
                <a:solidFill>
                  <a:schemeClr val="tx1"/>
                </a:solidFill>
                <a:effectLst/>
                <a:latin typeface="+mn-lt"/>
                <a:ea typeface="+mn-ea"/>
                <a:cs typeface="+mn-cs"/>
              </a:rPr>
              <a:t>there are underlying </a:t>
            </a:r>
            <a:r>
              <a:rPr lang="en-US" sz="1200" b="1" u="none" kern="1200" dirty="0" smtClean="0">
                <a:solidFill>
                  <a:schemeClr val="tx1"/>
                </a:solidFill>
                <a:effectLst/>
                <a:latin typeface="+mn-lt"/>
                <a:ea typeface="+mn-ea"/>
                <a:cs typeface="+mn-cs"/>
              </a:rPr>
              <a:t>patterns</a:t>
            </a:r>
            <a:r>
              <a:rPr lang="en-US" sz="1200" u="none" kern="1200" dirty="0" smtClean="0">
                <a:solidFill>
                  <a:schemeClr val="tx1"/>
                </a:solidFill>
                <a:effectLst/>
                <a:latin typeface="+mn-lt"/>
                <a:ea typeface="+mn-ea"/>
                <a:cs typeface="+mn-cs"/>
              </a:rPr>
              <a:t>, </a:t>
            </a:r>
            <a:r>
              <a:rPr lang="en-US" sz="1200" b="1" u="none" kern="1200" dirty="0" smtClean="0">
                <a:solidFill>
                  <a:schemeClr val="tx1"/>
                </a:solidFill>
                <a:effectLst/>
                <a:latin typeface="+mn-lt"/>
                <a:ea typeface="+mn-ea"/>
                <a:cs typeface="+mn-cs"/>
              </a:rPr>
              <a:t>interconnectedness, </a:t>
            </a:r>
            <a:r>
              <a:rPr lang="en-US" sz="1200" b="0" u="none" kern="1200" dirty="0" smtClean="0">
                <a:solidFill>
                  <a:schemeClr val="tx1"/>
                </a:solidFill>
                <a:effectLst/>
                <a:latin typeface="+mn-lt"/>
                <a:ea typeface="+mn-ea"/>
                <a:cs typeface="+mn-cs"/>
              </a:rPr>
              <a:t>and</a:t>
            </a:r>
            <a:r>
              <a:rPr lang="en-US" sz="1200" b="1" u="none" kern="1200" dirty="0" smtClean="0">
                <a:solidFill>
                  <a:schemeClr val="tx1"/>
                </a:solidFill>
                <a:effectLst/>
                <a:latin typeface="+mn-lt"/>
                <a:ea typeface="+mn-ea"/>
                <a:cs typeface="+mn-cs"/>
              </a:rPr>
              <a:t> </a:t>
            </a:r>
            <a:r>
              <a:rPr lang="en-US" sz="1200" b="1" u="none" strike="noStrike" kern="1200" dirty="0" smtClean="0">
                <a:solidFill>
                  <a:srgbClr val="000000"/>
                </a:solidFill>
                <a:effectLst/>
                <a:latin typeface="+mn-lt"/>
                <a:ea typeface="+mn-ea"/>
                <a:cs typeface="+mn-cs"/>
                <a:hlinkClick r:id="rId4" tooltip="Self-organization"/>
              </a:rPr>
              <a:t>self-organization</a:t>
            </a:r>
            <a:r>
              <a:rPr lang="en-US" sz="1200" b="1" u="none" kern="1200" dirty="0" smtClean="0">
                <a:solidFill>
                  <a:srgbClr val="000000"/>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The scientist </a:t>
            </a:r>
            <a:r>
              <a:rPr lang="en-US" sz="1200" i="1" kern="1200" dirty="0" smtClean="0">
                <a:solidFill>
                  <a:schemeClr val="tx1"/>
                </a:solidFill>
                <a:effectLst/>
                <a:latin typeface="+mn-lt"/>
                <a:ea typeface="+mn-ea"/>
                <a:cs typeface="+mn-cs"/>
              </a:rPr>
              <a:t>finds the order in chaos through </a:t>
            </a:r>
            <a:r>
              <a:rPr lang="en-US" sz="1200" b="1" i="1" kern="1200" dirty="0" smtClean="0">
                <a:solidFill>
                  <a:schemeClr val="tx1"/>
                </a:solidFill>
                <a:effectLst/>
                <a:latin typeface="+mn-lt"/>
                <a:ea typeface="+mn-ea"/>
                <a:cs typeface="+mn-cs"/>
              </a:rPr>
              <a:t>data</a:t>
            </a:r>
            <a:r>
              <a:rPr lang="en-US" sz="1200" i="1" kern="1200" dirty="0" smtClean="0">
                <a:solidFill>
                  <a:schemeClr val="tx1"/>
                </a:solidFill>
                <a:effectLst/>
                <a:latin typeface="+mn-lt"/>
                <a:ea typeface="+mn-ea"/>
                <a:cs typeface="+mn-cs"/>
              </a:rPr>
              <a:t> – organizing data shows deeper patterns, relationships, and unity beneath the diversity.</a:t>
            </a:r>
            <a:endParaRPr lang="en-US" sz="1200" b="1" kern="1200" dirty="0" smtClean="0">
              <a:solidFill>
                <a:schemeClr val="tx1"/>
              </a:solidFill>
              <a:effectLst/>
              <a:latin typeface="+mn-lt"/>
              <a:ea typeface="+mn-ea"/>
              <a:cs typeface="+mn-cs"/>
            </a:endParaRP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 final analysis,</a:t>
            </a:r>
            <a:r>
              <a:rPr lang="en-US" baseline="0" dirty="0" smtClean="0"/>
              <a:t> nothing is random – order and harmony prevail. </a:t>
            </a:r>
            <a:endParaRPr lang="en-US" dirty="0"/>
          </a:p>
        </p:txBody>
      </p:sp>
      <p:sp>
        <p:nvSpPr>
          <p:cNvPr id="4" name="Slide Number Placeholder 3"/>
          <p:cNvSpPr>
            <a:spLocks noGrp="1"/>
          </p:cNvSpPr>
          <p:nvPr>
            <p:ph type="sldNum" sz="quarter" idx="10"/>
          </p:nvPr>
        </p:nvSpPr>
        <p:spPr/>
        <p:txBody>
          <a:bodyPr/>
          <a:lstStyle/>
          <a:p>
            <a:fld id="{F57044ED-E203-C342-986F-271DFCFD89AA}" type="slidenum">
              <a:rPr lang="en-US" smtClean="0"/>
              <a:t>22</a:t>
            </a:fld>
            <a:endParaRPr lang="en-US"/>
          </a:p>
        </p:txBody>
      </p:sp>
    </p:spTree>
    <p:extLst>
      <p:ext uri="{BB962C8B-B14F-4D97-AF65-F5344CB8AC3E}">
        <p14:creationId xmlns:p14="http://schemas.microsoft.com/office/powerpoint/2010/main" val="4059639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But to see order in everything we sometimes need to experience a new point of view: </a:t>
            </a:r>
            <a:r>
              <a:rPr lang="en-US" baseline="0" dirty="0" smtClean="0"/>
              <a:t>Sometimes it is a matter of perspective.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overview effect</a:t>
            </a:r>
            <a:r>
              <a:rPr lang="en-US" sz="1200" kern="1200" dirty="0" smtClean="0">
                <a:solidFill>
                  <a:schemeClr val="tx1"/>
                </a:solidFill>
                <a:effectLst/>
                <a:latin typeface="+mn-lt"/>
                <a:ea typeface="+mn-ea"/>
                <a:cs typeface="+mn-cs"/>
              </a:rPr>
              <a:t> is a</a:t>
            </a:r>
            <a:r>
              <a:rPr lang="en-US" sz="1200" kern="1200" dirty="0" smtClean="0">
                <a:solidFill>
                  <a:srgbClr val="000000"/>
                </a:solidFill>
                <a:effectLst/>
                <a:latin typeface="+mn-lt"/>
                <a:ea typeface="+mn-ea"/>
                <a:cs typeface="+mn-cs"/>
              </a:rPr>
              <a:t> </a:t>
            </a:r>
            <a:r>
              <a:rPr lang="en-US" sz="1200" u="none" strike="noStrike" kern="1200" dirty="0" smtClean="0">
                <a:solidFill>
                  <a:srgbClr val="000000"/>
                </a:solidFill>
                <a:effectLst/>
                <a:latin typeface="+mn-lt"/>
                <a:ea typeface="+mn-ea"/>
                <a:cs typeface="+mn-cs"/>
                <a:hlinkClick r:id="rId3" tooltip="Cognitive shift"/>
              </a:rPr>
              <a:t>cognitive shift</a:t>
            </a:r>
            <a:r>
              <a:rPr lang="en-US" sz="1200" kern="1200" dirty="0" smtClean="0">
                <a:solidFill>
                  <a:srgbClr val="000000"/>
                </a:solidFill>
                <a:effectLst/>
                <a:latin typeface="+mn-lt"/>
                <a:ea typeface="+mn-ea"/>
                <a:cs typeface="+mn-cs"/>
              </a:rPr>
              <a:t> in awareness reported by some astronauts while viewing the </a:t>
            </a:r>
            <a:r>
              <a:rPr lang="en-US" sz="1200" u="none" strike="noStrike" kern="1200" dirty="0" smtClean="0">
                <a:solidFill>
                  <a:srgbClr val="000000"/>
                </a:solidFill>
                <a:effectLst/>
                <a:latin typeface="+mn-lt"/>
                <a:ea typeface="+mn-ea"/>
                <a:cs typeface="+mn-cs"/>
                <a:hlinkClick r:id="rId4" tooltip="Earth"/>
              </a:rPr>
              <a:t>Earth</a:t>
            </a:r>
            <a:r>
              <a:rPr lang="en-US" sz="1200" kern="1200" dirty="0" smtClean="0">
                <a:solidFill>
                  <a:srgbClr val="000000"/>
                </a:solidFill>
                <a:effectLst/>
                <a:latin typeface="+mn-lt"/>
                <a:ea typeface="+mn-ea"/>
                <a:cs typeface="+mn-cs"/>
              </a:rPr>
              <a:t> from </a:t>
            </a:r>
            <a:r>
              <a:rPr lang="en-US" sz="1200" u="none" strike="noStrike" kern="1200" dirty="0" smtClean="0">
                <a:solidFill>
                  <a:srgbClr val="000000"/>
                </a:solidFill>
                <a:effectLst/>
                <a:latin typeface="+mn-lt"/>
                <a:ea typeface="+mn-ea"/>
                <a:cs typeface="+mn-cs"/>
                <a:hlinkClick r:id="rId5" tooltip="Outer space"/>
              </a:rPr>
              <a:t>outer space</a:t>
            </a:r>
            <a:r>
              <a:rPr lang="en-US" sz="1200" u="none" strike="noStrike" kern="1200" dirty="0" smtClean="0">
                <a:solidFill>
                  <a:srgbClr val="000000"/>
                </a:solidFill>
                <a:effectLst/>
                <a:latin typeface="+mn-lt"/>
                <a:ea typeface="+mn-ea"/>
                <a:cs typeface="+mn-cs"/>
              </a:rPr>
              <a:t>. The boundaries, chaos and </a:t>
            </a:r>
            <a:r>
              <a:rPr lang="en-US" sz="1200" kern="1200" dirty="0" smtClean="0">
                <a:solidFill>
                  <a:srgbClr val="000000"/>
                </a:solidFill>
                <a:effectLst/>
                <a:latin typeface="+mn-lt"/>
                <a:ea typeface="+mn-ea"/>
                <a:cs typeface="+mn-cs"/>
              </a:rPr>
              <a:t>conflicts that divide people are diminished by the overall unity and order perceived in the planet as a whole.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rgbClr val="000000"/>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strike="noStrike" kern="1200" dirty="0" smtClean="0">
                <a:solidFill>
                  <a:srgbClr val="000000"/>
                </a:solidFill>
                <a:effectLst/>
                <a:latin typeface="+mn-lt"/>
                <a:ea typeface="+mn-ea"/>
                <a:cs typeface="+mn-cs"/>
                <a:hlinkClick r:id="rId6" tooltip="European Space Agency"/>
              </a:rPr>
              <a:t>This experience was felt to be so important to our growth as humans that the </a:t>
            </a:r>
            <a:r>
              <a:rPr lang="en-US" sz="1200" u="none" strike="noStrike" kern="1200" dirty="0" smtClean="0">
                <a:solidFill>
                  <a:srgbClr val="000000"/>
                </a:solidFill>
                <a:effectLst/>
                <a:latin typeface="+mn-lt"/>
                <a:ea typeface="+mn-ea"/>
                <a:cs typeface="+mn-cs"/>
                <a:hlinkClick r:id="rId6" tooltip="European Space Agency"/>
              </a:rPr>
              <a:t>European Space Agency</a:t>
            </a:r>
            <a:r>
              <a:rPr lang="en-US" sz="1200" kern="1200" dirty="0" smtClean="0">
                <a:solidFill>
                  <a:srgbClr val="000000"/>
                </a:solidFill>
                <a:effectLst/>
                <a:latin typeface="+mn-lt"/>
                <a:ea typeface="+mn-ea"/>
                <a:cs typeface="+mn-cs"/>
              </a:rPr>
              <a:t> wants to give children an overview effect-like experience using </a:t>
            </a:r>
            <a:r>
              <a:rPr lang="en-US" sz="1200" u="none" strike="noStrike" kern="1200" dirty="0" smtClean="0">
                <a:solidFill>
                  <a:srgbClr val="000000"/>
                </a:solidFill>
                <a:effectLst/>
                <a:latin typeface="+mn-lt"/>
                <a:ea typeface="+mn-ea"/>
                <a:cs typeface="+mn-cs"/>
                <a:hlinkClick r:id="rId7" tooltip="Virtual reality"/>
              </a:rPr>
              <a:t>virtual reality</a:t>
            </a:r>
            <a:r>
              <a:rPr lang="en-US" sz="1200" kern="1200" dirty="0" smtClean="0">
                <a:solidFill>
                  <a:srgbClr val="000000"/>
                </a:solidFill>
                <a:effectLst/>
                <a:latin typeface="+mn-lt"/>
                <a:ea typeface="+mn-ea"/>
                <a:cs typeface="+mn-cs"/>
              </a:rPr>
              <a:t> in order to give them this same cognitive shift in awareness. Researchers at the </a:t>
            </a:r>
            <a:r>
              <a:rPr lang="en-US" sz="1200" u="none" strike="noStrike" kern="1200" dirty="0" smtClean="0">
                <a:solidFill>
                  <a:srgbClr val="000000"/>
                </a:solidFill>
                <a:effectLst/>
                <a:latin typeface="+mn-lt"/>
                <a:ea typeface="+mn-ea"/>
                <a:cs typeface="+mn-cs"/>
                <a:hlinkClick r:id="rId8" tooltip="University of Missouri"/>
              </a:rPr>
              <a:t>University of Missouri</a:t>
            </a:r>
            <a:r>
              <a:rPr lang="en-US" sz="1200" kern="1200" dirty="0" smtClean="0">
                <a:solidFill>
                  <a:srgbClr val="000000"/>
                </a:solidFill>
                <a:effectLst/>
                <a:latin typeface="+mn-lt"/>
                <a:ea typeface="+mn-ea"/>
                <a:cs typeface="+mn-cs"/>
              </a:rPr>
              <a:t> aimed to reproduce the experience, with an </a:t>
            </a:r>
            <a:r>
              <a:rPr lang="en-US" sz="1200" u="none" strike="noStrike" kern="1200" dirty="0" smtClean="0">
                <a:solidFill>
                  <a:srgbClr val="000000"/>
                </a:solidFill>
                <a:effectLst/>
                <a:latin typeface="+mn-lt"/>
                <a:ea typeface="+mn-ea"/>
                <a:cs typeface="+mn-cs"/>
                <a:hlinkClick r:id="rId9" tooltip="Isolation tank"/>
              </a:rPr>
              <a:t>isolation tank</a:t>
            </a:r>
            <a:r>
              <a:rPr lang="en-US" sz="1200" kern="1200" dirty="0" smtClean="0">
                <a:solidFill>
                  <a:srgbClr val="000000"/>
                </a:solidFill>
                <a:effectLst/>
                <a:latin typeface="+mn-lt"/>
                <a:ea typeface="+mn-ea"/>
                <a:cs typeface="+mn-cs"/>
              </a:rPr>
              <a:t>, half a ton of </a:t>
            </a:r>
            <a:r>
              <a:rPr lang="en-US" sz="1200" u="none" strike="noStrike" kern="1200" dirty="0" smtClean="0">
                <a:solidFill>
                  <a:srgbClr val="000000"/>
                </a:solidFill>
                <a:effectLst/>
                <a:latin typeface="+mn-lt"/>
                <a:ea typeface="+mn-ea"/>
                <a:cs typeface="+mn-cs"/>
                <a:hlinkClick r:id="rId10" tooltip="Magnesium sulfate"/>
              </a:rPr>
              <a:t>Epsom salts</a:t>
            </a:r>
            <a:r>
              <a:rPr lang="en-US" sz="1200" kern="1200" dirty="0" smtClean="0">
                <a:solidFill>
                  <a:srgbClr val="000000"/>
                </a:solidFill>
                <a:effectLst/>
                <a:latin typeface="+mn-lt"/>
                <a:ea typeface="+mn-ea"/>
                <a:cs typeface="+mn-cs"/>
              </a:rPr>
              <a:t>, and a waterproof </a:t>
            </a:r>
            <a:r>
              <a:rPr lang="en-US" sz="1200" u="none" strike="noStrike" kern="1200" dirty="0" smtClean="0">
                <a:solidFill>
                  <a:srgbClr val="000000"/>
                </a:solidFill>
                <a:effectLst/>
                <a:latin typeface="+mn-lt"/>
                <a:ea typeface="+mn-ea"/>
                <a:cs typeface="+mn-cs"/>
                <a:hlinkClick r:id="rId11" tooltip="Virtual reality headset"/>
              </a:rPr>
              <a:t>VR headset</a:t>
            </a:r>
            <a:r>
              <a:rPr lang="en-US" sz="1200" kern="1200" dirty="0" smtClean="0">
                <a:solidFill>
                  <a:srgbClr val="000000"/>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it is much easier and more natural to find this same perspective by going in the other direction. Instead of exploring outer space we can explore our own inner space and find the universal field of perfect order and silence within. This</a:t>
            </a:r>
            <a:r>
              <a:rPr lang="en-US" sz="1200" kern="1200" baseline="0" dirty="0" smtClean="0">
                <a:solidFill>
                  <a:schemeClr val="tx1"/>
                </a:solidFill>
                <a:effectLst/>
                <a:latin typeface="+mn-lt"/>
                <a:ea typeface="+mn-ea"/>
                <a:cs typeface="+mn-cs"/>
              </a:rPr>
              <a:t> can come with any experience of awe, being immersed in nature, or transcending through meditation.</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57044ED-E203-C342-986F-271DFCFD89AA}" type="slidenum">
              <a:rPr lang="en-US" smtClean="0"/>
              <a:t>23</a:t>
            </a:fld>
            <a:endParaRPr lang="en-US"/>
          </a:p>
        </p:txBody>
      </p:sp>
    </p:spTree>
    <p:extLst>
      <p:ext uri="{BB962C8B-B14F-4D97-AF65-F5344CB8AC3E}">
        <p14:creationId xmlns:p14="http://schemas.microsoft.com/office/powerpoint/2010/main" val="231208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a:t>
            </a:r>
            <a:r>
              <a:rPr lang="en-US" sz="1200" kern="1200" dirty="0" smtClean="0">
                <a:solidFill>
                  <a:schemeClr val="tx1"/>
                </a:solidFill>
                <a:effectLst/>
                <a:latin typeface="+mn-lt"/>
                <a:ea typeface="+mn-ea"/>
                <a:cs typeface="+mn-cs"/>
              </a:rPr>
              <a:t>do we use these words: </a:t>
            </a:r>
            <a:r>
              <a:rPr lang="en-US" sz="1200" i="1" kern="1200" dirty="0" smtClean="0">
                <a:solidFill>
                  <a:schemeClr val="tx1"/>
                </a:solidFill>
                <a:effectLst/>
                <a:latin typeface="+mn-lt"/>
                <a:ea typeface="+mn-ea"/>
                <a:cs typeface="+mn-cs"/>
              </a:rPr>
              <a:t>science</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technology</a:t>
            </a:r>
            <a:r>
              <a:rPr lang="en-US" sz="1200" kern="1200" dirty="0" smtClean="0">
                <a:solidFill>
                  <a:schemeClr val="tx1"/>
                </a:solidFill>
                <a:effectLst/>
                <a:latin typeface="+mn-lt"/>
                <a:ea typeface="+mn-ea"/>
                <a:cs typeface="+mn-cs"/>
              </a:rPr>
              <a:t>, for something usually thought of as philosophical, or as a very subjective, personal experience?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Main</a:t>
            </a:r>
            <a:r>
              <a:rPr lang="en-US" sz="1200" u="sng" kern="1200" baseline="0" dirty="0" smtClean="0">
                <a:solidFill>
                  <a:schemeClr val="tx1"/>
                </a:solidFill>
                <a:effectLst/>
                <a:latin typeface="+mn-lt"/>
                <a:ea typeface="+mn-ea"/>
                <a:cs typeface="+mn-cs"/>
              </a:rPr>
              <a:t> Point 1:</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Every </a:t>
            </a:r>
            <a:r>
              <a:rPr lang="en-US" sz="1200" u="sng" kern="1200" dirty="0" smtClean="0">
                <a:solidFill>
                  <a:schemeClr val="tx1"/>
                </a:solidFill>
                <a:effectLst/>
                <a:latin typeface="+mn-lt"/>
                <a:ea typeface="+mn-ea"/>
                <a:cs typeface="+mn-cs"/>
              </a:rPr>
              <a:t>Science</a:t>
            </a:r>
            <a:r>
              <a:rPr lang="en-US" sz="1200" kern="1200" dirty="0" smtClean="0">
                <a:solidFill>
                  <a:schemeClr val="tx1"/>
                </a:solidFill>
                <a:effectLst/>
                <a:latin typeface="+mn-lt"/>
                <a:ea typeface="+mn-ea"/>
                <a:cs typeface="+mn-cs"/>
              </a:rPr>
              <a:t> has two aspects: </a:t>
            </a:r>
            <a:r>
              <a:rPr lang="en-US" sz="1200" b="1" kern="1200" dirty="0" smtClean="0">
                <a:solidFill>
                  <a:schemeClr val="tx1"/>
                </a:solidFill>
                <a:effectLst/>
                <a:latin typeface="+mn-lt"/>
                <a:ea typeface="+mn-ea"/>
                <a:cs typeface="+mn-cs"/>
              </a:rPr>
              <a:t>Theory</a:t>
            </a:r>
            <a:r>
              <a:rPr lang="en-US" sz="1200" kern="1200" dirty="0" smtClean="0">
                <a:solidFill>
                  <a:schemeClr val="tx1"/>
                </a:solidFill>
                <a:effectLst/>
                <a:latin typeface="+mn-lt"/>
                <a:ea typeface="+mn-ea"/>
                <a:cs typeface="+mn-cs"/>
              </a:rPr>
              <a:t>, or intellectual understanding — and </a:t>
            </a:r>
            <a:r>
              <a:rPr lang="en-US" sz="1200" b="1" kern="1200" dirty="0" smtClean="0">
                <a:solidFill>
                  <a:schemeClr val="tx1"/>
                </a:solidFill>
                <a:effectLst/>
                <a:latin typeface="+mn-lt"/>
                <a:ea typeface="+mn-ea"/>
                <a:cs typeface="+mn-cs"/>
              </a:rPr>
              <a:t>practical applications </a:t>
            </a:r>
            <a:r>
              <a:rPr lang="en-US" sz="1200" kern="1200" dirty="0" smtClean="0">
                <a:solidFill>
                  <a:schemeClr val="tx1"/>
                </a:solidFill>
                <a:effectLst/>
                <a:latin typeface="+mn-lt"/>
                <a:ea typeface="+mn-ea"/>
                <a:cs typeface="+mn-cs"/>
              </a:rPr>
              <a:t>or technologies.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Just as Computer Science consists of </a:t>
            </a:r>
            <a:r>
              <a:rPr lang="en-US" sz="1200" kern="1200" dirty="0" smtClean="0">
                <a:solidFill>
                  <a:schemeClr val="tx1"/>
                </a:solidFill>
                <a:effectLst/>
                <a:latin typeface="+mn-lt"/>
                <a:ea typeface="+mn-ea"/>
                <a:cs typeface="+mn-cs"/>
              </a:rPr>
              <a:t>theories </a:t>
            </a:r>
            <a:r>
              <a:rPr lang="en-US" sz="1200" kern="1200" dirty="0" smtClean="0">
                <a:solidFill>
                  <a:schemeClr val="tx1"/>
                </a:solidFill>
                <a:effectLst/>
                <a:latin typeface="+mn-lt"/>
                <a:ea typeface="+mn-ea"/>
                <a:cs typeface="+mn-cs"/>
              </a:rPr>
              <a:t>like recursion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algorithms, and practical applications like Java</a:t>
            </a:r>
            <a:r>
              <a:rPr lang="en-US"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a:t>
            </a:r>
            <a:r>
              <a:rPr lang="en-US" sz="1200" kern="1200" dirty="0" smtClean="0">
                <a:solidFill>
                  <a:schemeClr val="tx1"/>
                </a:solidFill>
                <a:effectLst/>
                <a:latin typeface="+mn-lt"/>
                <a:ea typeface="+mn-ea"/>
                <a:cs typeface="+mn-cs"/>
              </a:rPr>
              <a:t>STC also consists of theory, in the form of the intellectual understanding of the field of consciousness, and practical applications - its principal technology, TM.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6</a:t>
            </a:fld>
            <a:endParaRPr lang="en-US"/>
          </a:p>
        </p:txBody>
      </p:sp>
    </p:spTree>
    <p:extLst>
      <p:ext uri="{BB962C8B-B14F-4D97-AF65-F5344CB8AC3E}">
        <p14:creationId xmlns:p14="http://schemas.microsoft.com/office/powerpoint/2010/main" val="1052827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Transcending puts us in the place where all the laws of nature are in their most subtle, unified state – a state of perfect order, and wholeness. Transcending is a very efficient means to bring order and wholeness to life.  It’s all there.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57044ED-E203-C342-986F-271DFCFD89AA}" type="slidenum">
              <a:rPr lang="en-US" smtClean="0"/>
              <a:t>24</a:t>
            </a:fld>
            <a:endParaRPr lang="en-US"/>
          </a:p>
        </p:txBody>
      </p:sp>
    </p:spTree>
    <p:extLst>
      <p:ext uri="{BB962C8B-B14F-4D97-AF65-F5344CB8AC3E}">
        <p14:creationId xmlns:p14="http://schemas.microsoft.com/office/powerpoint/2010/main" val="231208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deeper gives us a richer understanding of the world around </a:t>
            </a:r>
            <a:r>
              <a:rPr lang="en-US" dirty="0" smtClean="0"/>
              <a:t>us.</a:t>
            </a:r>
            <a:endParaRPr lang="en-US" dirty="0"/>
          </a:p>
        </p:txBody>
      </p:sp>
      <p:sp>
        <p:nvSpPr>
          <p:cNvPr id="4" name="Slide Number Placeholder 3"/>
          <p:cNvSpPr>
            <a:spLocks noGrp="1"/>
          </p:cNvSpPr>
          <p:nvPr>
            <p:ph type="sldNum" sz="quarter" idx="10"/>
          </p:nvPr>
        </p:nvSpPr>
        <p:spPr/>
        <p:txBody>
          <a:bodyPr/>
          <a:lstStyle/>
          <a:p>
            <a:fld id="{F57044ED-E203-C342-986F-271DFCFD89AA}" type="slidenum">
              <a:rPr lang="en-US" smtClean="0"/>
              <a:t>25</a:t>
            </a:fld>
            <a:endParaRPr lang="en-US"/>
          </a:p>
        </p:txBody>
      </p:sp>
    </p:spTree>
    <p:extLst>
      <p:ext uri="{BB962C8B-B14F-4D97-AF65-F5344CB8AC3E}">
        <p14:creationId xmlns:p14="http://schemas.microsoft.com/office/powerpoint/2010/main" val="2860637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is-I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Every time we look deeper new knowledge comes out.</a:t>
            </a:r>
            <a:r>
              <a:rPr lang="en-US" dirty="0" smtClean="0"/>
              <a:t> About the</a:t>
            </a:r>
            <a:r>
              <a:rPr lang="en-US" baseline="0" dirty="0" smtClean="0"/>
              <a:t> layers of our own physiologies, </a:t>
            </a:r>
            <a:r>
              <a:rPr lang="en-US" dirty="0" smtClean="0"/>
              <a:t>the earth –  An orange has bitter skin on the outside, tasty</a:t>
            </a:r>
            <a:r>
              <a:rPr lang="en-US" baseline="0" dirty="0" smtClean="0"/>
              <a:t> fruit on the inside, and sweet juice within the fruit. If we looked no deeper than the bitter skin we would never know the sweetness inside.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Physics tells us that creation is structured in layers– surface, molecular, atomic, subatomic, nuclear, </a:t>
            </a:r>
            <a:r>
              <a:rPr lang="en-US" baseline="0" dirty="0" err="1" smtClean="0"/>
              <a:t>subnuclear</a:t>
            </a:r>
            <a:r>
              <a:rPr lang="en-US" baseline="0" dirty="0" smtClean="0"/>
              <a:t>, and ultimately the unified Field at the basis of all forms and phenomena</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sz="120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business</a:t>
            </a:r>
            <a:r>
              <a:rPr lang="en-US" sz="1200" i="0" kern="1200" dirty="0" smtClean="0">
                <a:solidFill>
                  <a:schemeClr val="tx1"/>
                </a:solidFill>
                <a:effectLst/>
                <a:latin typeface="+mn-lt"/>
                <a:ea typeface="+mn-ea"/>
                <a:cs typeface="+mn-cs"/>
              </a:rPr>
              <a:t> can be viewed on the surface — like the day to day operations; </a:t>
            </a:r>
          </a:p>
          <a:p>
            <a:r>
              <a:rPr lang="en-US" sz="1200" i="0" kern="1200" dirty="0" smtClean="0">
                <a:solidFill>
                  <a:schemeClr val="tx1"/>
                </a:solidFill>
                <a:effectLst/>
                <a:latin typeface="+mn-lt"/>
                <a:ea typeface="+mn-ea"/>
                <a:cs typeface="+mn-cs"/>
              </a:rPr>
              <a:t>And at its depth – the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underlying vision or mission;</a:t>
            </a:r>
          </a:p>
          <a:p>
            <a:r>
              <a:rPr lang="en-US" sz="1200" i="0" kern="1200" dirty="0" smtClean="0">
                <a:solidFill>
                  <a:schemeClr val="tx1"/>
                </a:solidFill>
                <a:effectLst/>
                <a:latin typeface="+mn-lt"/>
                <a:ea typeface="+mn-ea"/>
                <a:cs typeface="+mn-cs"/>
              </a:rPr>
              <a:t>or anywhere in between – people, systems, strategies, and tactics.</a:t>
            </a:r>
            <a:r>
              <a:rPr lang="en-US" i="0" dirty="0" smtClean="0">
                <a:effectLst/>
              </a:rPr>
              <a:t> </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All layers of </a:t>
            </a:r>
            <a:r>
              <a:rPr lang="en-US" sz="1200" i="0" kern="1200" dirty="0" smtClean="0">
                <a:solidFill>
                  <a:schemeClr val="tx1"/>
                </a:solidFill>
                <a:effectLst/>
                <a:latin typeface="+mn-lt"/>
                <a:ea typeface="+mn-ea"/>
                <a:cs typeface="+mn-cs"/>
              </a:rPr>
              <a:t>a business </a:t>
            </a:r>
            <a:r>
              <a:rPr lang="en-US" sz="1200" i="0" kern="1200" dirty="0" smtClean="0">
                <a:solidFill>
                  <a:schemeClr val="tx1"/>
                </a:solidFill>
                <a:effectLst/>
                <a:latin typeface="+mn-lt"/>
                <a:ea typeface="+mn-ea"/>
                <a:cs typeface="+mn-cs"/>
              </a:rPr>
              <a:t>need to be nurtured.</a:t>
            </a:r>
            <a:r>
              <a:rPr lang="en-US" dirty="0" smtClean="0">
                <a:effectLst/>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57044ED-E203-C342-986F-271DFCFD89AA}" type="slidenum">
              <a:rPr lang="en-US" smtClean="0"/>
              <a:t>26</a:t>
            </a:fld>
            <a:endParaRPr lang="en-US"/>
          </a:p>
        </p:txBody>
      </p:sp>
    </p:spTree>
    <p:extLst>
      <p:ext uri="{BB962C8B-B14F-4D97-AF65-F5344CB8AC3E}">
        <p14:creationId xmlns:p14="http://schemas.microsoft.com/office/powerpoint/2010/main" val="2860637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this is who we are. We want to know ourselves completely,</a:t>
            </a:r>
            <a:r>
              <a:rPr lang="en-US" baseline="0" dirty="0" smtClean="0"/>
              <a:t> to be a whole person. In time, TM helps to open up all the layers that make us who we are. Then life is richer and fuller.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Being able to make use of these levels of ourselves can</a:t>
            </a:r>
            <a:r>
              <a:rPr lang="en-US" sz="1200" i="1" kern="1200" baseline="0" dirty="0" smtClean="0">
                <a:solidFill>
                  <a:schemeClr val="tx1"/>
                </a:solidFill>
                <a:effectLst/>
                <a:latin typeface="+mn-lt"/>
                <a:ea typeface="+mn-ea"/>
                <a:cs typeface="+mn-cs"/>
              </a:rPr>
              <a:t> be very </a:t>
            </a:r>
            <a:r>
              <a:rPr lang="en-US" sz="1200" i="1" kern="1200" dirty="0" smtClean="0">
                <a:solidFill>
                  <a:schemeClr val="tx1"/>
                </a:solidFill>
                <a:effectLst/>
                <a:latin typeface="+mn-lt"/>
                <a:ea typeface="+mn-ea"/>
                <a:cs typeface="+mn-cs"/>
              </a:rPr>
              <a:t>helpful in fife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1" u="sng" kern="1200" dirty="0" smtClean="0">
                <a:solidFill>
                  <a:schemeClr val="tx1"/>
                </a:solidFill>
                <a:effectLst/>
                <a:latin typeface="+mn-lt"/>
                <a:ea typeface="+mn-ea"/>
                <a:cs typeface="+mn-cs"/>
              </a:rPr>
              <a:t>There are usually 3 stages in the development of any new idea:</a:t>
            </a:r>
            <a:r>
              <a:rPr lang="en-US" sz="1200" u="sng"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indent="0">
              <a:buNone/>
            </a:pPr>
            <a:r>
              <a:rPr lang="en-US" sz="1200" kern="1200" dirty="0" smtClean="0">
                <a:solidFill>
                  <a:schemeClr val="tx1"/>
                </a:solidFill>
                <a:effectLst/>
                <a:latin typeface="+mn-lt"/>
                <a:ea typeface="+mn-ea"/>
                <a:cs typeface="+mn-cs"/>
              </a:rPr>
              <a:t>1. There’s a moment </a:t>
            </a:r>
            <a:r>
              <a:rPr lang="en-US" sz="1200" b="1" kern="1200" dirty="0" smtClean="0">
                <a:solidFill>
                  <a:schemeClr val="tx1"/>
                </a:solidFill>
                <a:effectLst/>
                <a:latin typeface="+mn-lt"/>
                <a:ea typeface="+mn-ea"/>
                <a:cs typeface="+mn-cs"/>
              </a:rPr>
              <a:t>of Inspiration</a:t>
            </a:r>
            <a:r>
              <a:rPr lang="en-US" sz="1200" b="1" kern="1200" baseline="0" dirty="0" smtClean="0">
                <a:solidFill>
                  <a:schemeClr val="tx1"/>
                </a:solidFill>
                <a:effectLst/>
                <a:latin typeface="+mn-lt"/>
                <a:ea typeface="+mn-ea"/>
                <a:cs typeface="+mn-cs"/>
              </a:rPr>
              <a:t> or </a:t>
            </a:r>
            <a:r>
              <a:rPr lang="en-US" sz="1200" b="1" kern="1200" dirty="0" smtClean="0">
                <a:solidFill>
                  <a:schemeClr val="tx1"/>
                </a:solidFill>
                <a:effectLst/>
                <a:latin typeface="+mn-lt"/>
                <a:ea typeface="+mn-ea"/>
                <a:cs typeface="+mn-cs"/>
              </a:rPr>
              <a:t>intuition</a:t>
            </a:r>
            <a:r>
              <a:rPr lang="en-US" sz="1200" kern="1200" dirty="0" smtClean="0">
                <a:solidFill>
                  <a:schemeClr val="tx1"/>
                </a:solidFill>
                <a:effectLst/>
                <a:latin typeface="+mn-lt"/>
                <a:ea typeface="+mn-ea"/>
                <a:cs typeface="+mn-cs"/>
              </a:rPr>
              <a:t> that </a:t>
            </a:r>
            <a:r>
              <a:rPr lang="en-US" sz="1200" kern="1200" dirty="0" smtClean="0">
                <a:solidFill>
                  <a:schemeClr val="tx1"/>
                </a:solidFill>
                <a:effectLst/>
                <a:latin typeface="+mn-lt"/>
                <a:ea typeface="+mn-ea"/>
                <a:cs typeface="+mn-cs"/>
              </a:rPr>
              <a:t>seems to spring from </a:t>
            </a:r>
            <a:r>
              <a:rPr lang="en-US" sz="1200" b="1" kern="1200" dirty="0" smtClean="0">
                <a:solidFill>
                  <a:schemeClr val="tx1"/>
                </a:solidFill>
                <a:effectLst/>
                <a:latin typeface="+mn-lt"/>
                <a:ea typeface="+mn-ea"/>
                <a:cs typeface="+mn-cs"/>
              </a:rPr>
              <a:t>the deepest levels of our consciousness, the transcendental</a:t>
            </a:r>
            <a:r>
              <a:rPr lang="en-US" sz="1200" b="1" kern="1200" baseline="0" dirty="0" smtClean="0">
                <a:solidFill>
                  <a:schemeClr val="tx1"/>
                </a:solidFill>
                <a:effectLst/>
                <a:latin typeface="+mn-lt"/>
                <a:ea typeface="+mn-ea"/>
                <a:cs typeface="+mn-cs"/>
              </a:rPr>
              <a:t> level</a:t>
            </a:r>
            <a:r>
              <a:rPr lang="en-US" sz="1200" kern="1200" dirty="0" smtClean="0">
                <a:solidFill>
                  <a:schemeClr val="tx1"/>
                </a:solidFill>
                <a:effectLst/>
                <a:latin typeface="+mn-lt"/>
                <a:ea typeface="+mn-ea"/>
                <a:cs typeface="+mn-cs"/>
              </a:rPr>
              <a:t>.</a:t>
            </a:r>
          </a:p>
          <a:p>
            <a:pPr marL="228600" indent="-228600">
              <a:buAutoNum type="arabicPeriod"/>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After we get a big idea </a:t>
            </a:r>
            <a:r>
              <a:rPr lang="en-US" sz="1200" i="1" u="sng" kern="1200" dirty="0" smtClean="0">
                <a:solidFill>
                  <a:schemeClr val="tx1"/>
                </a:solidFill>
                <a:effectLst/>
                <a:latin typeface="+mn-lt"/>
                <a:ea typeface="+mn-ea"/>
                <a:cs typeface="+mn-cs"/>
              </a:rPr>
              <a:t>then</a:t>
            </a:r>
            <a:r>
              <a:rPr lang="en-US" sz="1200"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we</a:t>
            </a:r>
            <a:r>
              <a:rPr lang="en-US" sz="1200" b="1" kern="1200" dirty="0" smtClean="0">
                <a:solidFill>
                  <a:schemeClr val="tx1"/>
                </a:solidFill>
                <a:effectLst/>
                <a:latin typeface="+mn-lt"/>
                <a:ea typeface="+mn-ea"/>
                <a:cs typeface="+mn-cs"/>
              </a:rPr>
              <a:t> think intellectually </a:t>
            </a:r>
            <a:r>
              <a:rPr lang="en-US" sz="1200" kern="1200" dirty="0" smtClean="0">
                <a:solidFill>
                  <a:schemeClr val="tx1"/>
                </a:solidFill>
                <a:effectLst/>
                <a:latin typeface="+mn-lt"/>
                <a:ea typeface="+mn-ea"/>
                <a:cs typeface="+mn-cs"/>
              </a:rPr>
              <a:t>about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consequences of building on that idea. We look at it logically. If the idea passes that test then</a:t>
            </a:r>
            <a:r>
              <a:rPr lang="is-I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3. We </a:t>
            </a:r>
            <a:r>
              <a:rPr lang="en-US" sz="1200" b="1" kern="1200" dirty="0" smtClean="0">
                <a:solidFill>
                  <a:schemeClr val="tx1"/>
                </a:solidFill>
                <a:effectLst/>
                <a:latin typeface="+mn-lt"/>
                <a:ea typeface="+mn-ea"/>
                <a:cs typeface="+mn-cs"/>
              </a:rPr>
              <a:t>act on it, </a:t>
            </a:r>
            <a:r>
              <a:rPr lang="en-US" sz="1200" b="0" kern="1200" dirty="0" smtClean="0">
                <a:solidFill>
                  <a:schemeClr val="tx1"/>
                </a:solidFill>
                <a:effectLst/>
                <a:latin typeface="+mn-lt"/>
                <a:ea typeface="+mn-ea"/>
                <a:cs typeface="+mn-cs"/>
              </a:rPr>
              <a:t>we create </a:t>
            </a:r>
            <a:r>
              <a:rPr lang="en-US" sz="1200" kern="1200" dirty="0" smtClean="0">
                <a:solidFill>
                  <a:schemeClr val="tx1"/>
                </a:solidFill>
                <a:effectLst/>
                <a:latin typeface="+mn-lt"/>
                <a:ea typeface="+mn-ea"/>
                <a:cs typeface="+mn-cs"/>
              </a:rPr>
              <a:t>a model, design, plan. We test it.</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best, newest, most innovative ideas start at the deepest levels.</a:t>
            </a: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27</a:t>
            </a:fld>
            <a:endParaRPr lang="en-US"/>
          </a:p>
        </p:txBody>
      </p:sp>
    </p:spTree>
    <p:extLst>
      <p:ext uri="{BB962C8B-B14F-4D97-AF65-F5344CB8AC3E}">
        <p14:creationId xmlns:p14="http://schemas.microsoft.com/office/powerpoint/2010/main" val="878763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are discovering new technologies and solving our problems by going to deeper levels- think of what we are accomplishing with computer science.</a:t>
            </a:r>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28</a:t>
            </a:fld>
            <a:endParaRPr lang="en-US"/>
          </a:p>
        </p:txBody>
      </p:sp>
    </p:spTree>
    <p:extLst>
      <p:ext uri="{BB962C8B-B14F-4D97-AF65-F5344CB8AC3E}">
        <p14:creationId xmlns:p14="http://schemas.microsoft.com/office/powerpoint/2010/main" val="152767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The tuning</a:t>
            </a:r>
            <a:r>
              <a:rPr lang="en-US" sz="1200" i="1" kern="1200" baseline="0" dirty="0" smtClean="0">
                <a:solidFill>
                  <a:schemeClr val="tx1"/>
                </a:solidFill>
                <a:effectLst/>
                <a:latin typeface="+mn-lt"/>
                <a:ea typeface="+mn-ea"/>
                <a:cs typeface="+mn-cs"/>
              </a:rPr>
              <a:t> of the strings inside a piano determine the beauty of the song.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A tall building’s stability depends on what you don’t see</a:t>
            </a:r>
            <a:r>
              <a:rPr lang="en-US" sz="1200" i="1" kern="1200" baseline="0" dirty="0" smtClean="0">
                <a:solidFill>
                  <a:schemeClr val="tx1"/>
                </a:solidFill>
                <a:effectLst/>
                <a:latin typeface="+mn-lt"/>
                <a:ea typeface="+mn-ea"/>
                <a:cs typeface="+mn-cs"/>
              </a:rPr>
              <a:t> — it’s inner structure and </a:t>
            </a:r>
            <a:r>
              <a:rPr lang="en-US" sz="1200" i="1" kern="1200" dirty="0" smtClean="0">
                <a:solidFill>
                  <a:schemeClr val="tx1"/>
                </a:solidFill>
                <a:effectLst/>
                <a:latin typeface="+mn-lt"/>
                <a:ea typeface="+mn-ea"/>
                <a:cs typeface="+mn-cs"/>
              </a:rPr>
              <a:t>a deep foundation.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The outer success of a business depends on how well it fulfills its underlying vision, mission, and values.</a:t>
            </a:r>
            <a:r>
              <a:rPr lang="en-US" dirty="0" smtClean="0">
                <a:effectLst/>
              </a:rPr>
              <a:t> </a:t>
            </a:r>
            <a:endParaRPr lang="en-US" sz="1200" i="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How well rested and fresh we are determines our action and success in life.</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29</a:t>
            </a:fld>
            <a:endParaRPr lang="en-US"/>
          </a:p>
        </p:txBody>
      </p:sp>
    </p:spTree>
    <p:extLst>
      <p:ext uri="{BB962C8B-B14F-4D97-AF65-F5344CB8AC3E}">
        <p14:creationId xmlns:p14="http://schemas.microsoft.com/office/powerpoint/2010/main" val="1753177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An </a:t>
            </a:r>
            <a:r>
              <a:rPr lang="en-US" sz="1200" i="0" kern="1200" dirty="0" smtClean="0">
                <a:solidFill>
                  <a:schemeClr val="tx1"/>
                </a:solidFill>
                <a:effectLst/>
                <a:latin typeface="+mn-lt"/>
                <a:ea typeface="+mn-ea"/>
                <a:cs typeface="+mn-cs"/>
              </a:rPr>
              <a:t>analogy: If </a:t>
            </a:r>
            <a:r>
              <a:rPr lang="en-US" sz="1200" i="0" kern="1200" dirty="0" smtClean="0">
                <a:solidFill>
                  <a:schemeClr val="tx1"/>
                </a:solidFill>
                <a:effectLst/>
                <a:latin typeface="+mn-lt"/>
                <a:ea typeface="+mn-ea"/>
                <a:cs typeface="+mn-cs"/>
              </a:rPr>
              <a:t>we want to accomplish something, the quickest way will be to make friends with the President, and then all of his ministers and assistants will help you.</a:t>
            </a:r>
          </a:p>
          <a:p>
            <a:r>
              <a:rPr lang="en-US" sz="1200" i="0" kern="1200" dirty="0" smtClean="0">
                <a:solidFill>
                  <a:schemeClr val="tx1"/>
                </a:solidFill>
                <a:effectLst/>
                <a:latin typeface="+mn-lt"/>
                <a:ea typeface="+mn-ea"/>
                <a:cs typeface="+mn-cs"/>
              </a:rPr>
              <a:t>	—When we experience the transcendent where all the laws of nature reside, then </a:t>
            </a:r>
            <a:r>
              <a:rPr lang="en-US" sz="1200" i="0" kern="1200" dirty="0" smtClean="0">
                <a:solidFill>
                  <a:schemeClr val="tx1"/>
                </a:solidFill>
                <a:effectLst/>
                <a:latin typeface="+mn-lt"/>
                <a:ea typeface="+mn-ea"/>
                <a:cs typeface="+mn-cs"/>
              </a:rPr>
              <a:t>those laws of nature </a:t>
            </a:r>
            <a:r>
              <a:rPr lang="en-US" sz="1200" i="0" kern="1200" dirty="0" err="1" smtClean="0">
                <a:solidFill>
                  <a:schemeClr val="tx1"/>
                </a:solidFill>
                <a:effectLst/>
                <a:latin typeface="+mn-lt"/>
                <a:ea typeface="+mn-ea"/>
                <a:cs typeface="+mn-cs"/>
              </a:rPr>
              <a:t>riss</a:t>
            </a:r>
            <a:r>
              <a:rPr lang="en-US"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up to support all our activity. </a:t>
            </a: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30</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t>
            </a:r>
            <a:r>
              <a:rPr lang="en-US" sz="1200" i="0" kern="1200" dirty="0" smtClean="0">
                <a:solidFill>
                  <a:schemeClr val="tx1"/>
                </a:solidFill>
                <a:effectLst/>
                <a:latin typeface="+mn-lt"/>
                <a:ea typeface="+mn-ea"/>
                <a:cs typeface="+mn-cs"/>
              </a:rPr>
              <a:t>story of the merchant who </a:t>
            </a:r>
            <a:r>
              <a:rPr lang="en-US" sz="1200" i="0" kern="1200" dirty="0" smtClean="0">
                <a:solidFill>
                  <a:schemeClr val="tx1"/>
                </a:solidFill>
                <a:effectLst/>
                <a:latin typeface="+mn-lt"/>
                <a:ea typeface="+mn-ea"/>
                <a:cs typeface="+mn-cs"/>
              </a:rPr>
              <a:t>didn’t go </a:t>
            </a:r>
            <a:r>
              <a:rPr lang="en-US" sz="1200" i="0" kern="1200" dirty="0" smtClean="0">
                <a:solidFill>
                  <a:schemeClr val="tx1"/>
                </a:solidFill>
                <a:effectLst/>
                <a:latin typeface="+mn-lt"/>
                <a:ea typeface="+mn-ea"/>
                <a:cs typeface="+mn-cs"/>
              </a:rPr>
              <a:t>to the bank before going to the </a:t>
            </a:r>
            <a:r>
              <a:rPr lang="en-US" sz="1200" i="0" kern="1200" dirty="0" smtClean="0">
                <a:solidFill>
                  <a:schemeClr val="tx1"/>
                </a:solidFill>
                <a:effectLst/>
                <a:latin typeface="+mn-lt"/>
                <a:ea typeface="+mn-ea"/>
                <a:cs typeface="+mn-cs"/>
              </a:rPr>
              <a:t>market. Here, the </a:t>
            </a:r>
            <a:r>
              <a:rPr lang="en-US" sz="1200" i="0" kern="1200" dirty="0" smtClean="0">
                <a:solidFill>
                  <a:schemeClr val="tx1"/>
                </a:solidFill>
                <a:effectLst/>
                <a:latin typeface="+mn-lt"/>
                <a:ea typeface="+mn-ea"/>
                <a:cs typeface="+mn-cs"/>
              </a:rPr>
              <a:t>highest first</a:t>
            </a:r>
            <a:r>
              <a:rPr lang="en-US" sz="1200" i="0" kern="1200" baseline="0" dirty="0" smtClean="0">
                <a:solidFill>
                  <a:schemeClr val="tx1"/>
                </a:solidFill>
                <a:effectLst/>
                <a:latin typeface="+mn-lt"/>
                <a:ea typeface="+mn-ea"/>
                <a:cs typeface="+mn-cs"/>
              </a:rPr>
              <a:t> is going to the bank, gathering your resources to you can be successful in the marketplace</a:t>
            </a:r>
            <a:r>
              <a:rPr lang="en-US" sz="1200" i="0" kern="1200" baseline="0" dirty="0" smtClean="0">
                <a:solidFill>
                  <a:schemeClr val="tx1"/>
                </a:solidFill>
                <a:effectLst/>
                <a:latin typeface="+mn-lt"/>
                <a:ea typeface="+mn-ea"/>
                <a:cs typeface="+mn-cs"/>
              </a:rPr>
              <a:t>.</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—No matter how busy we are, it will always be wise to take the time to take care of ourselves and meditate so that we bring all the resources we have to every project at work, and to all our family and friends. “We can only give from what we have” – Maharishi.</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31</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live in a time of uncertainties and rapid change. It can be challenging to keep progressing yet maintain balance, to fulfill our goals and desires without accumulating stress and fatigue in the process.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1" u="sng" kern="1200" dirty="0" smtClean="0">
                <a:solidFill>
                  <a:schemeClr val="tx1"/>
                </a:solidFill>
                <a:effectLst/>
                <a:latin typeface="+mn-lt"/>
                <a:ea typeface="+mn-ea"/>
                <a:cs typeface="+mn-cs"/>
              </a:rPr>
              <a:t> Rest and Activity is a simple principle – </a:t>
            </a:r>
            <a:r>
              <a:rPr lang="en-US" sz="1200" i="1" kern="1200" dirty="0" smtClean="0">
                <a:solidFill>
                  <a:schemeClr val="tx1"/>
                </a:solidFill>
                <a:effectLst/>
                <a:latin typeface="+mn-lt"/>
                <a:ea typeface="+mn-ea"/>
                <a:cs typeface="+mn-cs"/>
              </a:rPr>
              <a:t>One foot must be at rest, to provide the basis for the other foot to move forward.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Examples from nature; The earth balances the activity of summer with the silence of winter, the activity of the day and the rest of the night. Life giving blood circulates through the body due to the rest and activity phases of the pumping heart. Nothing just keeps going without resting. </a:t>
            </a:r>
          </a:p>
          <a:p>
            <a:endParaRPr lang="en-US" sz="1200" i="1"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A business progresses through the natural cycles of expansion and contraction.</a:t>
            </a:r>
            <a:r>
              <a:rPr lang="en-US" dirty="0" smtClean="0">
                <a:effectLst/>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Deeper rest is the basis of more dynamic, more fulfilling activity. Rest comes in many forms; the sleep of night, taking a break from our work, etc., the traditional day of rest each week in most societies. TM is an effective way to experience deep rest in a short amount of time, helping us to progress more quickly in life.</a:t>
            </a:r>
          </a:p>
          <a:p>
            <a:endParaRPr lang="en-US" sz="1200" i="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32</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u="sng" kern="1200" dirty="0" smtClean="0">
                <a:solidFill>
                  <a:schemeClr val="tx1"/>
                </a:solidFill>
                <a:effectLst/>
                <a:latin typeface="+mn-lt"/>
                <a:ea typeface="+mn-ea"/>
                <a:cs typeface="+mn-cs"/>
              </a:rPr>
              <a:t>Arrow analogy</a:t>
            </a:r>
            <a:r>
              <a:rPr lang="en-US" sz="1200" i="1" kern="1200" dirty="0" smtClean="0">
                <a:solidFill>
                  <a:schemeClr val="tx1"/>
                </a:solidFill>
                <a:effectLst/>
                <a:latin typeface="+mn-lt"/>
                <a:ea typeface="+mn-ea"/>
                <a:cs typeface="+mn-cs"/>
              </a:rPr>
              <a:t>: To shoot an arrow successfully, it is first necessary to draw it back on the bow. In this state of rest it has great potential energy. When it is brought back to the fullest possible extent, then it possesses the greatest dynamic power and can fly forward to hit the target.</a:t>
            </a:r>
          </a:p>
          <a:p>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In any creative process, whether programming or writing music, we have moments of rest or silence from where we get the </a:t>
            </a:r>
            <a:r>
              <a:rPr lang="en-US" sz="1200" i="1" kern="1200" dirty="0" smtClean="0">
                <a:solidFill>
                  <a:schemeClr val="tx1"/>
                </a:solidFill>
                <a:effectLst/>
                <a:latin typeface="+mn-lt"/>
                <a:ea typeface="+mn-ea"/>
                <a:cs typeface="+mn-cs"/>
              </a:rPr>
              <a:t>inspiration and energy act on our ideas.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33</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Almost from the beginning, Maharishi Mahesh Yogi,</a:t>
            </a:r>
            <a:r>
              <a:rPr lang="en-US" sz="1200" kern="1200" baseline="0" dirty="0" smtClean="0">
                <a:solidFill>
                  <a:schemeClr val="tx1"/>
                </a:solidFill>
                <a:effectLst/>
                <a:latin typeface="+mn-lt"/>
                <a:ea typeface="+mn-ea"/>
                <a:cs typeface="+mn-cs"/>
              </a:rPr>
              <a:t> the founder of both </a:t>
            </a:r>
            <a:r>
              <a:rPr lang="en-US" sz="1200" kern="1200" baseline="0" dirty="0" smtClean="0">
                <a:solidFill>
                  <a:schemeClr val="tx1"/>
                </a:solidFill>
                <a:effectLst/>
                <a:latin typeface="+mn-lt"/>
                <a:ea typeface="+mn-ea"/>
                <a:cs typeface="+mn-cs"/>
              </a:rPr>
              <a:t>TM, </a:t>
            </a:r>
            <a:r>
              <a:rPr lang="en-US" sz="1200" kern="1200" baseline="0" dirty="0" smtClean="0">
                <a:solidFill>
                  <a:schemeClr val="tx1"/>
                </a:solidFill>
                <a:effectLst/>
                <a:latin typeface="+mn-lt"/>
                <a:ea typeface="+mn-ea"/>
                <a:cs typeface="+mn-cs"/>
              </a:rPr>
              <a:t>and of this university, encouraged scientific research on </a:t>
            </a:r>
            <a:r>
              <a:rPr lang="en-US" sz="1200" kern="1200" baseline="0" dirty="0" smtClean="0">
                <a:solidFill>
                  <a:schemeClr val="tx1"/>
                </a:solidFill>
                <a:effectLst/>
                <a:latin typeface="+mn-lt"/>
                <a:ea typeface="+mn-ea"/>
                <a:cs typeface="+mn-cs"/>
              </a:rPr>
              <a:t>TM. Maharishi </a:t>
            </a:r>
            <a:r>
              <a:rPr lang="en-US" sz="1200" kern="1200" baseline="0" dirty="0" smtClean="0">
                <a:solidFill>
                  <a:schemeClr val="tx1"/>
                </a:solidFill>
                <a:effectLst/>
                <a:latin typeface="+mn-lt"/>
                <a:ea typeface="+mn-ea"/>
                <a:cs typeface="+mn-cs"/>
              </a:rPr>
              <a:t>strongly felt that </a:t>
            </a:r>
            <a:r>
              <a:rPr lang="en-US" sz="1200" kern="1200" dirty="0" smtClean="0">
                <a:solidFill>
                  <a:schemeClr val="tx1"/>
                </a:solidFill>
                <a:effectLst/>
                <a:latin typeface="+mn-lt"/>
                <a:ea typeface="+mn-ea"/>
                <a:cs typeface="+mn-cs"/>
              </a:rPr>
              <a:t>we</a:t>
            </a:r>
            <a:r>
              <a:rPr lang="en-US" sz="1200" kern="1200" baseline="0" dirty="0" smtClean="0">
                <a:solidFill>
                  <a:schemeClr val="tx1"/>
                </a:solidFill>
                <a:effectLst/>
                <a:latin typeface="+mn-lt"/>
                <a:ea typeface="+mn-ea"/>
                <a:cs typeface="+mn-cs"/>
              </a:rPr>
              <a:t> live in a scientific age – and </a:t>
            </a:r>
            <a:r>
              <a:rPr lang="en-US" sz="1200" kern="1200" dirty="0" smtClean="0">
                <a:solidFill>
                  <a:schemeClr val="tx1"/>
                </a:solidFill>
                <a:effectLst/>
                <a:latin typeface="+mn-lt"/>
                <a:ea typeface="+mn-ea"/>
                <a:cs typeface="+mn-cs"/>
              </a:rPr>
              <a:t>if the effects of meditation are real, they should be measurable. </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date, there have been 378 peer-reviewed studies that have been published in professional journals after having passed the highest standards of the experts who constitute </a:t>
            </a:r>
            <a:r>
              <a:rPr lang="en-US" sz="1200"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review </a:t>
            </a:r>
            <a:r>
              <a:rPr lang="en-US" sz="1200" kern="1200" dirty="0" smtClean="0">
                <a:solidFill>
                  <a:schemeClr val="tx1"/>
                </a:solidFill>
                <a:effectLst/>
                <a:latin typeface="+mn-lt"/>
                <a:ea typeface="+mn-ea"/>
                <a:cs typeface="+mn-cs"/>
              </a:rPr>
              <a:t>boards of these</a:t>
            </a:r>
            <a:r>
              <a:rPr lang="en-US" sz="1200" kern="1200" baseline="0" dirty="0" smtClean="0">
                <a:solidFill>
                  <a:schemeClr val="tx1"/>
                </a:solidFill>
                <a:effectLst/>
                <a:latin typeface="+mn-lt"/>
                <a:ea typeface="+mn-ea"/>
                <a:cs typeface="+mn-cs"/>
              </a:rPr>
              <a:t> journals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These studies have</a:t>
            </a:r>
            <a:r>
              <a:rPr lang="en-US" sz="1200" kern="1200" dirty="0" smtClean="0">
                <a:solidFill>
                  <a:schemeClr val="tx1"/>
                </a:solidFill>
                <a:effectLst/>
                <a:latin typeface="+mn-lt"/>
                <a:ea typeface="+mn-ea"/>
                <a:cs typeface="+mn-cs"/>
              </a:rPr>
              <a:t> verified that the practice of TM has wide-ranging benefits for both the mind and body.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Science and Technology of Consciousness takes the understanding of meditation from the cloudy realm of mystery into the precise light of science, making what had seemed improbable and impractical now documented and realistic. Maharishi felt it was essential that</a:t>
            </a:r>
            <a:r>
              <a:rPr lang="en-US" sz="1200" kern="1200" baseline="0" dirty="0" smtClean="0">
                <a:solidFill>
                  <a:schemeClr val="tx1"/>
                </a:solidFill>
                <a:effectLst/>
                <a:latin typeface="+mn-lt"/>
                <a:ea typeface="+mn-ea"/>
                <a:cs typeface="+mn-cs"/>
              </a:rPr>
              <a:t> the full development of every individual be understood as a natural, practical outcome of </a:t>
            </a:r>
            <a:r>
              <a:rPr lang="en-US" sz="1200" kern="1200" baseline="0" dirty="0" smtClean="0">
                <a:solidFill>
                  <a:schemeClr val="tx1"/>
                </a:solidFill>
                <a:effectLst/>
                <a:latin typeface="+mn-lt"/>
                <a:ea typeface="+mn-ea"/>
                <a:cs typeface="+mn-cs"/>
              </a:rPr>
              <a:t>balancing the activity of daily life with meditating daily – </a:t>
            </a:r>
            <a:r>
              <a:rPr lang="en-US" sz="1200" kern="1200" baseline="0" dirty="0" smtClean="0">
                <a:solidFill>
                  <a:schemeClr val="tx1"/>
                </a:solidFill>
                <a:effectLst/>
                <a:latin typeface="+mn-lt"/>
                <a:ea typeface="+mn-ea"/>
                <a:cs typeface="+mn-cs"/>
              </a:rPr>
              <a:t>that we shouldn’t be living only a small portion of our potential.</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7</a:t>
            </a:fld>
            <a:endParaRPr lang="en-US"/>
          </a:p>
        </p:txBody>
      </p:sp>
    </p:spTree>
    <p:extLst>
      <p:ext uri="{BB962C8B-B14F-4D97-AF65-F5344CB8AC3E}">
        <p14:creationId xmlns:p14="http://schemas.microsoft.com/office/powerpoint/2010/main" val="105282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Nature always operates</a:t>
            </a:r>
            <a:r>
              <a:rPr lang="en-US" sz="1200" b="1" i="0" kern="1200" baseline="0" dirty="0" smtClean="0">
                <a:solidFill>
                  <a:schemeClr val="tx1"/>
                </a:solidFill>
                <a:effectLst/>
                <a:latin typeface="+mn-lt"/>
                <a:ea typeface="+mn-ea"/>
                <a:cs typeface="+mn-cs"/>
              </a:rPr>
              <a:t> according to the law of least action</a:t>
            </a:r>
            <a:r>
              <a:rPr lang="en-US" sz="1200" i="0" kern="1200" baseline="0" dirty="0" smtClean="0">
                <a:solidFill>
                  <a:schemeClr val="tx1"/>
                </a:solidFill>
                <a:effectLst/>
                <a:latin typeface="+mn-lt"/>
                <a:ea typeface="+mn-ea"/>
                <a:cs typeface="+mn-cs"/>
              </a:rPr>
              <a:t>.  Max Planck, one of the fathers of quantum physics, felt this principle of least action was the most important law in physics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A business continually refines its systems by doing things better with fewer resources.</a:t>
            </a:r>
            <a:r>
              <a:rPr lang="en-US" i="0" dirty="0" smtClean="0">
                <a:effectLst/>
              </a:rPr>
              <a:t> </a:t>
            </a:r>
            <a:endParaRPr lang="en-US" sz="1200" i="0" kern="1200" baseline="0" dirty="0" smtClean="0">
              <a:solidFill>
                <a:schemeClr val="tx1"/>
              </a:solidFill>
              <a:effectLst/>
              <a:latin typeface="+mn-lt"/>
              <a:ea typeface="+mn-ea"/>
              <a:cs typeface="+mn-cs"/>
            </a:endParaRPr>
          </a:p>
          <a:p>
            <a:endParaRPr lang="en-US" sz="1200" i="0" kern="1200" baseline="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With a deeper reservoir</a:t>
            </a:r>
            <a:r>
              <a:rPr lang="en-US" sz="1200" i="0" kern="1200" baseline="0" dirty="0" smtClean="0">
                <a:solidFill>
                  <a:schemeClr val="tx1"/>
                </a:solidFill>
                <a:effectLst/>
                <a:latin typeface="+mn-lt"/>
                <a:ea typeface="+mn-ea"/>
                <a:cs typeface="+mn-cs"/>
              </a:rPr>
              <a:t> of energy, intelligence and creativity to draw from, we become more efficient and productive</a:t>
            </a:r>
            <a:r>
              <a:rPr lang="is-IS" sz="1200" i="0" kern="1200" baseline="0" dirty="0" smtClean="0">
                <a:solidFill>
                  <a:schemeClr val="tx1"/>
                </a:solidFill>
                <a:effectLst/>
                <a:latin typeface="+mn-lt"/>
                <a:ea typeface="+mn-ea"/>
                <a:cs typeface="+mn-cs"/>
              </a:rPr>
              <a:t>….</a:t>
            </a:r>
          </a:p>
          <a:p>
            <a:endParaRPr lang="is-IS" sz="1200" i="0" kern="1200" baseline="0" dirty="0" smtClean="0">
              <a:solidFill>
                <a:schemeClr val="tx1"/>
              </a:solidFill>
              <a:effectLst/>
              <a:latin typeface="+mn-lt"/>
              <a:ea typeface="+mn-ea"/>
              <a:cs typeface="+mn-cs"/>
            </a:endParaRPr>
          </a:p>
          <a:p>
            <a:endParaRPr lang="is-I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34</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is-IS" sz="1200" i="1" kern="1200" dirty="0" smtClean="0">
                <a:solidFill>
                  <a:schemeClr val="tx1"/>
                </a:solidFill>
                <a:effectLst/>
                <a:latin typeface="+mn-lt"/>
                <a:ea typeface="+mn-ea"/>
                <a:cs typeface="+mn-cs"/>
              </a:rPr>
              <a:t>…and have</a:t>
            </a:r>
            <a:r>
              <a:rPr lang="is-IS" sz="1200" i="1" kern="1200" baseline="0" dirty="0" smtClean="0">
                <a:solidFill>
                  <a:schemeClr val="tx1"/>
                </a:solidFill>
                <a:effectLst/>
                <a:latin typeface="+mn-lt"/>
                <a:ea typeface="+mn-ea"/>
                <a:cs typeface="+mn-cs"/>
              </a:rPr>
              <a:t> time to </a:t>
            </a:r>
            <a:r>
              <a:rPr lang="is-IS" sz="1200" i="1" u="sng" kern="1200" baseline="0" dirty="0" smtClean="0">
                <a:solidFill>
                  <a:schemeClr val="tx1"/>
                </a:solidFill>
                <a:effectLst/>
                <a:latin typeface="+mn-lt"/>
                <a:ea typeface="+mn-ea"/>
                <a:cs typeface="+mn-cs"/>
              </a:rPr>
              <a:t>enjoy</a:t>
            </a:r>
            <a:r>
              <a:rPr lang="is-IS" sz="1200" i="1" kern="1200" baseline="0" dirty="0" smtClean="0">
                <a:solidFill>
                  <a:schemeClr val="tx1"/>
                </a:solidFill>
                <a:effectLst/>
                <a:latin typeface="+mn-lt"/>
                <a:ea typeface="+mn-ea"/>
                <a:cs typeface="+mn-cs"/>
              </a:rPr>
              <a:t> our achievements — and also have time to enjoy our family and friends.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6A8156-822B-584A-9A03-DF9EDC6851AF}" type="slidenum">
              <a:rPr lang="en-US" smtClean="0"/>
              <a:t>35</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if </a:t>
            </a:r>
            <a:r>
              <a:rPr lang="en-US" sz="1200" i="0" kern="1200" dirty="0" smtClean="0">
                <a:solidFill>
                  <a:schemeClr val="tx1"/>
                </a:solidFill>
                <a:effectLst/>
                <a:latin typeface="+mn-lt"/>
                <a:ea typeface="+mn-ea"/>
                <a:cs typeface="+mn-cs"/>
              </a:rPr>
              <a:t>only we could always remember </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What </a:t>
            </a:r>
            <a:r>
              <a:rPr lang="en-US" sz="1200" i="0" kern="1200" dirty="0" smtClean="0">
                <a:solidFill>
                  <a:schemeClr val="tx1"/>
                </a:solidFill>
                <a:effectLst/>
                <a:latin typeface="+mn-lt"/>
                <a:ea typeface="+mn-ea"/>
                <a:cs typeface="+mn-cs"/>
              </a:rPr>
              <a:t>goes around,</a:t>
            </a:r>
            <a:r>
              <a:rPr lang="en-US" sz="1200" i="0" kern="1200" baseline="0" dirty="0" smtClean="0">
                <a:solidFill>
                  <a:schemeClr val="tx1"/>
                </a:solidFill>
                <a:effectLst/>
                <a:latin typeface="+mn-lt"/>
                <a:ea typeface="+mn-ea"/>
                <a:cs typeface="+mn-cs"/>
              </a:rPr>
              <a:t> comes around!</a:t>
            </a:r>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It’s not always easy to know what reaction will come from any particular action that we do, so it’s helpful to align</a:t>
            </a:r>
            <a:r>
              <a:rPr lang="en-US" sz="1200" i="0" kern="1200" baseline="0" dirty="0" smtClean="0">
                <a:solidFill>
                  <a:schemeClr val="tx1"/>
                </a:solidFill>
                <a:effectLst/>
                <a:latin typeface="+mn-lt"/>
                <a:ea typeface="+mn-ea"/>
                <a:cs typeface="+mn-cs"/>
              </a:rPr>
              <a:t> ourselves with natural law at its source, so we are more capable to perform action which is right, and will bring a good reaction to us!</a:t>
            </a:r>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36</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goes along with what every religion and philosophy</a:t>
            </a:r>
            <a:r>
              <a:rPr lang="en-US" baseline="0" dirty="0" smtClean="0"/>
              <a:t> states – “Do unto others as you would have them do unto you.” Always be a force for good in the world, and it will come back to you.</a:t>
            </a:r>
            <a:endParaRPr lang="en-US" dirty="0"/>
          </a:p>
        </p:txBody>
      </p:sp>
      <p:sp>
        <p:nvSpPr>
          <p:cNvPr id="4" name="Slide Number Placeholder 3"/>
          <p:cNvSpPr>
            <a:spLocks noGrp="1"/>
          </p:cNvSpPr>
          <p:nvPr>
            <p:ph type="sldNum" sz="quarter" idx="10"/>
          </p:nvPr>
        </p:nvSpPr>
        <p:spPr/>
        <p:txBody>
          <a:bodyPr/>
          <a:lstStyle/>
          <a:p>
            <a:fld id="{F57044ED-E203-C342-986F-271DFCFD89AA}" type="slidenum">
              <a:rPr lang="en-US" smtClean="0"/>
              <a:t>37</a:t>
            </a:fld>
            <a:endParaRPr lang="en-US"/>
          </a:p>
        </p:txBody>
      </p:sp>
    </p:spTree>
    <p:extLst>
      <p:ext uri="{BB962C8B-B14F-4D97-AF65-F5344CB8AC3E}">
        <p14:creationId xmlns:p14="http://schemas.microsoft.com/office/powerpoint/2010/main" val="4067913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Purification happens during meditation. As a by-product of the transcending</a:t>
            </a:r>
            <a:r>
              <a:rPr lang="en-US" i="0" baseline="0" dirty="0" smtClean="0"/>
              <a:t> process</a:t>
            </a:r>
            <a:r>
              <a:rPr lang="en-US" i="0" dirty="0" smtClean="0"/>
              <a:t>, TM</a:t>
            </a:r>
            <a:r>
              <a:rPr lang="en-US" i="0" baseline="0" dirty="0" smtClean="0"/>
              <a:t> releases stress and purifies our nervous system in a very natural 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Stress inhibits our progress in life and carries both physical and mental risks. The body naturally wants to get rid of stress. If there is stress in the mind and body it has to be released in order for us to become free of that which is not really us. Stress inhibits us from living our full potential. </a:t>
            </a:r>
          </a:p>
          <a:p>
            <a:endParaRPr lang="en-US" i="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The purification of these stresses leads us to more and more progress, happiness and fulfillment in our life.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38</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Analogy: snow plow or shovel – the way must be cleared before we can advance. Otherwise, we aren’t going anywhere! </a:t>
            </a:r>
          </a:p>
          <a:p>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39</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once the way is cleared we</a:t>
            </a:r>
            <a:r>
              <a:rPr lang="en-US" sz="1200" kern="1200" baseline="0" dirty="0" smtClean="0">
                <a:solidFill>
                  <a:schemeClr val="tx1"/>
                </a:solidFill>
                <a:effectLst/>
                <a:latin typeface="+mn-lt"/>
                <a:ea typeface="+mn-ea"/>
                <a:cs typeface="+mn-cs"/>
              </a:rPr>
              <a:t> can move ahead, free of the obstacles that blocked our way.  Free to progress!</a:t>
            </a:r>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40</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err="1" smtClean="0">
                <a:solidFill>
                  <a:schemeClr val="tx1"/>
                </a:solidFill>
                <a:effectLst/>
                <a:latin typeface="+mn-lt"/>
                <a:ea typeface="+mn-ea"/>
                <a:cs typeface="+mn-cs"/>
              </a:rPr>
              <a:t>Dr</a:t>
            </a:r>
            <a:r>
              <a:rPr lang="en-US" sz="1200" i="0" kern="1200" dirty="0" smtClean="0">
                <a:solidFill>
                  <a:schemeClr val="tx1"/>
                </a:solidFill>
                <a:effectLst/>
                <a:latin typeface="+mn-lt"/>
                <a:ea typeface="+mn-ea"/>
                <a:cs typeface="+mn-cs"/>
              </a:rPr>
              <a:t> Hagelin – “The unified field and Transcendental Consciousness share fundamental qualities. Both are unbounded, infinitely dynamic, self-interacting fields of pure intelligence”</a:t>
            </a:r>
          </a:p>
          <a:p>
            <a:endParaRPr lang="en-US" sz="120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STC states </a:t>
            </a:r>
            <a:r>
              <a:rPr lang="en-US" sz="1200" i="0" kern="1200" dirty="0" smtClean="0">
                <a:solidFill>
                  <a:schemeClr val="tx1"/>
                </a:solidFill>
                <a:effectLst/>
                <a:latin typeface="+mn-lt"/>
                <a:ea typeface="+mn-ea"/>
                <a:cs typeface="+mn-cs"/>
              </a:rPr>
              <a:t>that TC is the home of natural law, the field of all possibilities. </a:t>
            </a:r>
            <a:r>
              <a:rPr lang="en-US" sz="1200" b="1" i="0" kern="1200" dirty="0" smtClean="0">
                <a:solidFill>
                  <a:schemeClr val="tx1"/>
                </a:solidFill>
                <a:effectLst/>
                <a:latin typeface="+mn-lt"/>
                <a:ea typeface="+mn-ea"/>
                <a:cs typeface="+mn-cs"/>
              </a:rPr>
              <a:t>Quantum physics states </a:t>
            </a:r>
            <a:r>
              <a:rPr lang="en-US" sz="1200" i="0" kern="1200" dirty="0" smtClean="0">
                <a:solidFill>
                  <a:schemeClr val="tx1"/>
                </a:solidFill>
                <a:effectLst/>
                <a:latin typeface="+mn-lt"/>
                <a:ea typeface="+mn-ea"/>
                <a:cs typeface="+mn-cs"/>
              </a:rPr>
              <a:t>that the unified field is the source of all the laws of nature, the unification of all the force and matter fields that </a:t>
            </a:r>
            <a:r>
              <a:rPr lang="en-US" sz="1200" i="0" kern="1200" dirty="0" smtClean="0">
                <a:solidFill>
                  <a:schemeClr val="tx1"/>
                </a:solidFill>
                <a:effectLst/>
                <a:latin typeface="+mn-lt"/>
                <a:ea typeface="+mn-ea"/>
                <a:cs typeface="+mn-cs"/>
              </a:rPr>
              <a:t>become the </a:t>
            </a:r>
            <a:r>
              <a:rPr lang="en-US" sz="1200" i="0" kern="1200" dirty="0" smtClean="0">
                <a:solidFill>
                  <a:schemeClr val="tx1"/>
                </a:solidFill>
                <a:effectLst/>
                <a:latin typeface="+mn-lt"/>
                <a:ea typeface="+mn-ea"/>
                <a:cs typeface="+mn-cs"/>
              </a:rPr>
              <a:t>manifest reality. </a:t>
            </a:r>
          </a:p>
          <a:p>
            <a:endParaRPr lang="en-US" sz="1200" i="0" u="sng" kern="1200" dirty="0" smtClean="0">
              <a:solidFill>
                <a:schemeClr val="tx1"/>
              </a:solidFill>
              <a:effectLst/>
              <a:latin typeface="+mn-lt"/>
              <a:ea typeface="+mn-ea"/>
              <a:cs typeface="+mn-cs"/>
            </a:endParaRPr>
          </a:p>
          <a:p>
            <a:r>
              <a:rPr lang="en-US" sz="1200" i="0" u="sng" kern="1200" dirty="0" smtClean="0">
                <a:solidFill>
                  <a:schemeClr val="tx1"/>
                </a:solidFill>
                <a:effectLst/>
                <a:latin typeface="+mn-lt"/>
                <a:ea typeface="+mn-ea"/>
                <a:cs typeface="+mn-cs"/>
              </a:rPr>
              <a:t> This field of pure intelligence, being the </a:t>
            </a:r>
            <a:r>
              <a:rPr lang="en-US" sz="1200" b="1" i="0" u="sng" kern="1200" dirty="0" smtClean="0">
                <a:solidFill>
                  <a:schemeClr val="tx1"/>
                </a:solidFill>
                <a:effectLst/>
                <a:latin typeface="+mn-lt"/>
                <a:ea typeface="+mn-ea"/>
                <a:cs typeface="+mn-cs"/>
              </a:rPr>
              <a:t>source</a:t>
            </a:r>
            <a:r>
              <a:rPr lang="en-US" sz="1200" i="0" u="sng" kern="1200" dirty="0" smtClean="0">
                <a:solidFill>
                  <a:schemeClr val="tx1"/>
                </a:solidFill>
                <a:effectLst/>
                <a:latin typeface="+mn-lt"/>
                <a:ea typeface="+mn-ea"/>
                <a:cs typeface="+mn-cs"/>
              </a:rPr>
              <a:t> of everything, also contains the </a:t>
            </a:r>
            <a:r>
              <a:rPr lang="en-US" sz="1200" b="1" i="0" u="sng" kern="1200" dirty="0" smtClean="0">
                <a:solidFill>
                  <a:schemeClr val="tx1"/>
                </a:solidFill>
                <a:effectLst/>
                <a:latin typeface="+mn-lt"/>
                <a:ea typeface="+mn-ea"/>
                <a:cs typeface="+mn-cs"/>
              </a:rPr>
              <a:t>solution</a:t>
            </a:r>
            <a:r>
              <a:rPr lang="en-US" sz="1200" i="0" u="sng" kern="1200" dirty="0" smtClean="0">
                <a:solidFill>
                  <a:schemeClr val="tx1"/>
                </a:solidFill>
                <a:effectLst/>
                <a:latin typeface="+mn-lt"/>
                <a:ea typeface="+mn-ea"/>
                <a:cs typeface="+mn-cs"/>
              </a:rPr>
              <a:t> to everything.</a:t>
            </a:r>
            <a:endParaRPr lang="en-US" sz="1200" i="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41</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Dr. Pearson</a:t>
            </a:r>
            <a:r>
              <a:rPr lang="en-US" sz="1200" i="1" kern="1200" baseline="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“The unified field is not down deep somewhere, not out in space, not far away. It is all-pervading. Everything is made out of that. Everything is only a fluctuation of that, is nothing but </a:t>
            </a:r>
            <a:r>
              <a:rPr lang="en-US" sz="1200" i="1" kern="1200" dirty="0" smtClean="0">
                <a:solidFill>
                  <a:schemeClr val="tx1"/>
                </a:solidFill>
                <a:effectLst/>
                <a:latin typeface="+mn-lt"/>
                <a:ea typeface="+mn-ea"/>
                <a:cs typeface="+mn-cs"/>
              </a:rPr>
              <a:t>consciousness.</a:t>
            </a:r>
            <a:r>
              <a:rPr lang="en-US" sz="1200" i="1"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This is the field of Transcendental Consciousness that is within</a:t>
            </a:r>
            <a:r>
              <a:rPr lang="en-US" sz="1200" i="1" kern="1200" baseline="0" dirty="0" smtClean="0">
                <a:solidFill>
                  <a:schemeClr val="tx1"/>
                </a:solidFill>
                <a:effectLst/>
                <a:latin typeface="+mn-lt"/>
                <a:ea typeface="+mn-ea"/>
                <a:cs typeface="+mn-cs"/>
              </a:rPr>
              <a:t> every human being</a:t>
            </a:r>
            <a:r>
              <a:rPr lang="en-US" sz="1200" i="1" kern="1200" dirty="0" smtClean="0">
                <a:solidFill>
                  <a:schemeClr val="tx1"/>
                </a:solidFill>
                <a:effectLst/>
                <a:latin typeface="+mn-lt"/>
                <a:ea typeface="+mn-ea"/>
                <a:cs typeface="+mn-cs"/>
              </a:rPr>
              <a:t>. Tapping into this field allows</a:t>
            </a:r>
            <a:r>
              <a:rPr lang="en-US" sz="1200" i="1" kern="1200" baseline="0" dirty="0" smtClean="0">
                <a:solidFill>
                  <a:schemeClr val="tx1"/>
                </a:solidFill>
                <a:effectLst/>
                <a:latin typeface="+mn-lt"/>
                <a:ea typeface="+mn-ea"/>
                <a:cs typeface="+mn-cs"/>
              </a:rPr>
              <a:t> us to tap into this source of all solutions.</a:t>
            </a:r>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42</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Being, Transcendental</a:t>
            </a:r>
            <a:r>
              <a:rPr lang="en-US" i="0" baseline="0" dirty="0" smtClean="0"/>
              <a:t> Consciousness, is the basis, the foundation for everything else. It is the unchanging field that supports all change and growth in life. But since it is unseen, it is often forgotten</a:t>
            </a:r>
            <a:r>
              <a:rPr lang="is-IS" i="0" baseline="0" dirty="0" smtClean="0"/>
              <a:t>…</a:t>
            </a:r>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43</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sz="1200" baseline="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all have so much potential. This feeling that there are deeper reservoirs within</a:t>
            </a:r>
            <a:r>
              <a:rPr lang="en-US" baseline="0" dirty="0" smtClean="0"/>
              <a:t> us</a:t>
            </a:r>
            <a:r>
              <a:rPr lang="en-US" dirty="0" smtClean="0"/>
              <a:t> that</a:t>
            </a:r>
            <a:r>
              <a:rPr lang="en-US" baseline="0" dirty="0" smtClean="0"/>
              <a:t> we could draw upon has been around for a long time.</a:t>
            </a:r>
            <a:endParaRPr lang="en-US" dirty="0" smtClean="0"/>
          </a:p>
          <a:p>
            <a:endParaRPr lang="en-US" dirty="0"/>
          </a:p>
        </p:txBody>
      </p:sp>
      <p:sp>
        <p:nvSpPr>
          <p:cNvPr id="4" name="Slide Number Placeholder 3"/>
          <p:cNvSpPr>
            <a:spLocks noGrp="1"/>
          </p:cNvSpPr>
          <p:nvPr>
            <p:ph type="sldNum" sz="quarter" idx="10"/>
          </p:nvPr>
        </p:nvSpPr>
        <p:spPr/>
        <p:txBody>
          <a:bodyPr/>
          <a:lstStyle/>
          <a:p>
            <a:fld id="{F57044ED-E203-C342-986F-271DFCFD89AA}" type="slidenum">
              <a:rPr lang="en-US" smtClean="0"/>
              <a:t>8</a:t>
            </a:fld>
            <a:endParaRPr lang="en-US"/>
          </a:p>
        </p:txBody>
      </p:sp>
    </p:spTree>
    <p:extLst>
      <p:ext uri="{BB962C8B-B14F-4D97-AF65-F5344CB8AC3E}">
        <p14:creationId xmlns:p14="http://schemas.microsoft.com/office/powerpoint/2010/main" val="881850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It is essential to give attention to the unseen roots of a tree – it’s by watering the root, that</a:t>
            </a:r>
            <a:r>
              <a:rPr lang="en-US" i="0" baseline="0" dirty="0" smtClean="0"/>
              <a:t> every aspect of the tree flourishes.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i="0" dirty="0"/>
          </a:p>
        </p:txBody>
      </p:sp>
      <p:sp>
        <p:nvSpPr>
          <p:cNvPr id="4" name="Slide Number Placeholder 3"/>
          <p:cNvSpPr>
            <a:spLocks noGrp="1"/>
          </p:cNvSpPr>
          <p:nvPr>
            <p:ph type="sldNum" sz="quarter" idx="10"/>
          </p:nvPr>
        </p:nvSpPr>
        <p:spPr/>
        <p:txBody>
          <a:bodyPr/>
          <a:lstStyle/>
          <a:p>
            <a:fld id="{5B6A8156-822B-584A-9A03-DF9EDC6851AF}" type="slidenum">
              <a:rPr lang="en-US" smtClean="0"/>
              <a:t>44</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Knowledge comes from information coming through</a:t>
            </a:r>
            <a:r>
              <a:rPr lang="en-US" sz="1200" i="0" kern="1200" baseline="0" dirty="0" smtClean="0">
                <a:solidFill>
                  <a:schemeClr val="tx1"/>
                </a:solidFill>
                <a:effectLst/>
                <a:latin typeface="+mn-lt"/>
                <a:ea typeface="+mn-ea"/>
                <a:cs typeface="+mn-cs"/>
              </a:rPr>
              <a:t> our senses about the outside world, it also comes from deep within, from the level of intuition and the transcendent.</a:t>
            </a:r>
          </a:p>
        </p:txBody>
      </p:sp>
      <p:sp>
        <p:nvSpPr>
          <p:cNvPr id="4" name="Slide Number Placeholder 3"/>
          <p:cNvSpPr>
            <a:spLocks noGrp="1"/>
          </p:cNvSpPr>
          <p:nvPr>
            <p:ph type="sldNum" sz="quarter" idx="10"/>
          </p:nvPr>
        </p:nvSpPr>
        <p:spPr/>
        <p:txBody>
          <a:bodyPr/>
          <a:lstStyle/>
          <a:p>
            <a:fld id="{5B6A8156-822B-584A-9A03-DF9EDC6851AF}" type="slidenum">
              <a:rPr lang="en-US" smtClean="0"/>
              <a:t>45</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Research</a:t>
            </a:r>
            <a:r>
              <a:rPr lang="en-US" sz="1200" dirty="0" smtClean="0"/>
              <a:t> in the last decade is emphasizing the role of memory in providing the right information to produce optimal human behavior. </a:t>
            </a:r>
            <a:r>
              <a:rPr lang="en-US" sz="1200" b="1" dirty="0" smtClean="0"/>
              <a:t>Experience encourages us to think of perception through the senses</a:t>
            </a:r>
            <a:r>
              <a:rPr lang="en-US" sz="1200" dirty="0" smtClean="0"/>
              <a:t> as providing us with an accurate picture of the external world. However, leading British neuropsychologist </a:t>
            </a:r>
            <a:r>
              <a:rPr lang="en-US" sz="1200" dirty="0" smtClean="0">
                <a:solidFill>
                  <a:srgbClr val="FF0000"/>
                </a:solidFill>
              </a:rPr>
              <a:t>Richard Gregory (2009) and others now believe </a:t>
            </a:r>
            <a:r>
              <a:rPr lang="en-US" sz="1200" kern="1200" dirty="0" smtClean="0">
                <a:solidFill>
                  <a:srgbClr val="FF0000"/>
                </a:solidFill>
                <a:latin typeface="+mn-lt"/>
                <a:ea typeface="+mn-ea"/>
                <a:cs typeface="+mn-cs"/>
              </a:rPr>
              <a:t>perception is estimated to consist of 80 to 90% memory with as little as 10% coming from input from the senses about our environment. They</a:t>
            </a:r>
            <a:r>
              <a:rPr lang="en-US" sz="1200" kern="1200" dirty="0" smtClean="0">
                <a:solidFill>
                  <a:srgbClr val="FF0000"/>
                </a:solidFill>
                <a:effectLst/>
                <a:latin typeface="+mn-lt"/>
                <a:ea typeface="+mn-ea"/>
                <a:cs typeface="+mn-cs"/>
              </a:rPr>
              <a:t> believe perception is largely stored knowledge or memory: “Perception is based on ancient, innate, and on more recent learned knowledge from the past, with present information from the senses for real-time behavior” (p. 226). </a:t>
            </a:r>
            <a:endParaRPr lang="en-US" sz="1200" kern="1200" dirty="0" smtClean="0">
              <a:solidFill>
                <a:srgbClr val="FF0000"/>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This is </a:t>
            </a:r>
            <a:r>
              <a:rPr lang="en-US" sz="1200" b="1" dirty="0" smtClean="0">
                <a:solidFill>
                  <a:srgbClr val="FF0000"/>
                </a:solidFill>
              </a:rPr>
              <a:t>supported by scientific studies of brain-anatomy and visual sensations</a:t>
            </a:r>
            <a:r>
              <a:rPr lang="is-IS" sz="1200" dirty="0" smtClean="0">
                <a:solidFill>
                  <a:srgbClr val="FF0000"/>
                </a:solidFill>
              </a:rPr>
              <a:t>…</a:t>
            </a:r>
            <a:r>
              <a:rPr lang="en-US" sz="1200" dirty="0" smtClean="0">
                <a:solidFill>
                  <a:srgbClr val="FF0000"/>
                </a:solidFill>
              </a:rPr>
              <a:t> </a:t>
            </a:r>
          </a:p>
          <a:p>
            <a:endParaRPr lang="en-US" sz="1200" dirty="0" smtClean="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rgbClr val="FF0000"/>
                </a:solidFill>
                <a:latin typeface="+mn-lt"/>
                <a:ea typeface="+mn-ea"/>
                <a:cs typeface="+mn-cs"/>
              </a:rPr>
              <a:t>“If visual sensations were primarily received rather than constructed by the brain, you’d expect that most of the neuronal fibers going to the brain’s primary visual cortex would come from the retina. Instead, scientists have found that only </a:t>
            </a:r>
            <a:r>
              <a:rPr lang="en-US" sz="1200" b="1" kern="1200" dirty="0" smtClean="0">
                <a:solidFill>
                  <a:srgbClr val="FF0000"/>
                </a:solidFill>
                <a:latin typeface="+mn-lt"/>
                <a:ea typeface="+mn-ea"/>
                <a:cs typeface="+mn-cs"/>
              </a:rPr>
              <a:t>20% </a:t>
            </a:r>
            <a:r>
              <a:rPr lang="en-US" sz="1200" kern="1200" dirty="0" smtClean="0">
                <a:solidFill>
                  <a:srgbClr val="FF0000"/>
                </a:solidFill>
                <a:latin typeface="+mn-lt"/>
                <a:ea typeface="+mn-ea"/>
                <a:cs typeface="+mn-cs"/>
              </a:rPr>
              <a:t>do; </a:t>
            </a:r>
            <a:r>
              <a:rPr lang="en-US" sz="1200" b="1" kern="1200" dirty="0" smtClean="0">
                <a:solidFill>
                  <a:srgbClr val="FF0000"/>
                </a:solidFill>
                <a:latin typeface="+mn-lt"/>
                <a:ea typeface="+mn-ea"/>
                <a:cs typeface="+mn-cs"/>
              </a:rPr>
              <a:t>80% </a:t>
            </a:r>
            <a:r>
              <a:rPr lang="en-US" sz="1200" kern="1200" dirty="0" smtClean="0">
                <a:solidFill>
                  <a:srgbClr val="FF0000"/>
                </a:solidFill>
                <a:latin typeface="+mn-lt"/>
                <a:ea typeface="+mn-ea"/>
                <a:cs typeface="+mn-cs"/>
              </a:rPr>
              <a:t>come downward from regions of the brain governing functions like memory.” (</a:t>
            </a:r>
            <a:r>
              <a:rPr lang="en-US" sz="1200" kern="1200" dirty="0" err="1" smtClean="0">
                <a:solidFill>
                  <a:srgbClr val="FF0000"/>
                </a:solidFill>
                <a:latin typeface="+mn-lt"/>
                <a:ea typeface="+mn-ea"/>
                <a:cs typeface="+mn-cs"/>
              </a:rPr>
              <a:t>Gawande</a:t>
            </a:r>
            <a:r>
              <a:rPr lang="en-US" sz="1200" kern="1200" dirty="0" smtClean="0">
                <a:solidFill>
                  <a:srgbClr val="FF0000"/>
                </a:solidFill>
                <a:latin typeface="+mn-lt"/>
                <a:ea typeface="+mn-ea"/>
                <a:cs typeface="+mn-cs"/>
              </a:rPr>
              <a:t>, 2008)</a:t>
            </a:r>
            <a:endParaRPr lang="en-US" sz="1200" dirty="0" smtClean="0">
              <a:solidFill>
                <a:srgbClr val="FF0000"/>
              </a:solidFill>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46</a:t>
            </a:fld>
            <a:endParaRPr lang="en-US"/>
          </a:p>
        </p:txBody>
      </p:sp>
    </p:spTree>
    <p:extLst>
      <p:ext uri="{BB962C8B-B14F-4D97-AF65-F5344CB8AC3E}">
        <p14:creationId xmlns:p14="http://schemas.microsoft.com/office/powerpoint/2010/main" val="166911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Knowledge is structured in Consciousness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 was the original motto of MIU: </a:t>
            </a:r>
            <a:endParaRPr lang="en-US" sz="120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57044ED-E203-C342-986F-271DFCFD89AA}" type="slidenum">
              <a:rPr lang="en-US" smtClean="0"/>
              <a:t>48</a:t>
            </a:fld>
            <a:endParaRPr lang="en-US"/>
          </a:p>
        </p:txBody>
      </p:sp>
    </p:spTree>
    <p:extLst>
      <p:ext uri="{BB962C8B-B14F-4D97-AF65-F5344CB8AC3E}">
        <p14:creationId xmlns:p14="http://schemas.microsoft.com/office/powerpoint/2010/main" val="28348715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When we are sleepy and dull nothing seems interesting and it’s difficult to learn. When our consciousness is clear learning is an enjoyable adventure. </a:t>
            </a:r>
          </a:p>
          <a:p>
            <a:r>
              <a:rPr lang="en-US" sz="1200" i="0" kern="1200" dirty="0" smtClean="0">
                <a:solidFill>
                  <a:schemeClr val="tx1"/>
                </a:solidFill>
                <a:effectLst/>
                <a:latin typeface="+mn-lt"/>
                <a:ea typeface="+mn-ea"/>
                <a:cs typeface="+mn-cs"/>
              </a:rPr>
              <a:t>The knower is primary. Without the knower, there is no real foundation for knowledge.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49</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You’ve heard the saying, ‘The world is as you are’, or ‘We don’t see things</a:t>
            </a:r>
            <a:r>
              <a:rPr lang="en-US" baseline="0" dirty="0" smtClean="0"/>
              <a:t> are THEY are, we see them as WE are”. If we have a positive outlook, we’ll see the world as a positive place.  It all depends on our vision.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 Analogy: Green colored glasses makes everything green. How we see changes the way we understand</a:t>
            </a:r>
            <a:r>
              <a:rPr lang="en-US" sz="1200" i="0" kern="1200" baseline="0" dirty="0" smtClean="0">
                <a:solidFill>
                  <a:schemeClr val="tx1"/>
                </a:solidFill>
                <a:effectLst/>
                <a:latin typeface="+mn-lt"/>
                <a:ea typeface="+mn-ea"/>
                <a:cs typeface="+mn-cs"/>
              </a:rPr>
              <a:t> the world. The clearer our consciousness the clearer our understanding of any project we’re working on, or any situation we find ourselves in.</a:t>
            </a:r>
            <a:endParaRPr lang="en-US" sz="1200" i="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50</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paradigm is the framework that creates the way we see the world.</a:t>
            </a:r>
            <a:r>
              <a:rPr lang="en-US" baseline="0" dirty="0" smtClean="0"/>
              <a:t> Our cultural, religious, political, or economic status can completely color and determine how we see the world. Even unconsciously, we make judgments every day due to this perspective. These judgments can be unifying or alienating. They can be based on superficial, isolated parts (the materialistic, classical paradigm) – or on a deeper, more holistic picture that comes from a quantum or consciousness based paradigm. </a:t>
            </a:r>
          </a:p>
          <a:p>
            <a:endParaRPr lang="en-US" baseline="0" dirty="0" smtClean="0"/>
          </a:p>
          <a:p>
            <a:pPr>
              <a:lnSpc>
                <a:spcPct val="140000"/>
              </a:lnSpc>
            </a:pPr>
            <a:r>
              <a:rPr lang="en-US" sz="1200" kern="1200" dirty="0" smtClean="0">
                <a:solidFill>
                  <a:schemeClr val="tx1"/>
                </a:solidFill>
                <a:latin typeface="+mn-lt"/>
                <a:ea typeface="+mn-ea"/>
                <a:cs typeface="+mn-cs"/>
              </a:rPr>
              <a:t>The more expanded our consciousness is, </a:t>
            </a:r>
          </a:p>
          <a:p>
            <a:pPr>
              <a:lnSpc>
                <a:spcPct val="140000"/>
              </a:lnSpc>
            </a:pPr>
            <a:r>
              <a:rPr lang="en-US" sz="1200" kern="1200" dirty="0" smtClean="0">
                <a:solidFill>
                  <a:schemeClr val="tx1"/>
                </a:solidFill>
                <a:latin typeface="+mn-lt"/>
                <a:ea typeface="+mn-ea"/>
                <a:cs typeface="+mn-cs"/>
              </a:rPr>
              <a:t>the clearer perception and understanding will be. </a:t>
            </a:r>
          </a:p>
          <a:p>
            <a:pPr>
              <a:lnSpc>
                <a:spcPct val="140000"/>
              </a:lnSpc>
            </a:pPr>
            <a:r>
              <a:rPr lang="en-US" sz="1200" kern="1200" dirty="0" smtClean="0">
                <a:solidFill>
                  <a:schemeClr val="tx1"/>
                </a:solidFill>
                <a:latin typeface="+mn-lt"/>
                <a:ea typeface="+mn-ea"/>
                <a:cs typeface="+mn-cs"/>
              </a:rPr>
              <a:t>This will provide a strong basis for more appropriate, effective, and fulfilling action.</a:t>
            </a:r>
          </a:p>
          <a:p>
            <a:pPr>
              <a:lnSpc>
                <a:spcPct val="140000"/>
              </a:lnSpc>
            </a:pPr>
            <a:endParaRPr lang="en-US" sz="1200" kern="1200" dirty="0" smtClean="0">
              <a:solidFill>
                <a:schemeClr val="tx1"/>
              </a:solidFill>
              <a:latin typeface="+mn-lt"/>
              <a:ea typeface="+mn-ea"/>
              <a:cs typeface="+mn-cs"/>
            </a:endParaRP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00A30DE-F758-4440-8763-C6A82F672B92}" type="slidenum">
              <a:rPr lang="en-US" smtClean="0"/>
              <a:t>51</a:t>
            </a:fld>
            <a:endParaRPr lang="en-US"/>
          </a:p>
        </p:txBody>
      </p:sp>
    </p:spTree>
    <p:extLst>
      <p:ext uri="{BB962C8B-B14F-4D97-AF65-F5344CB8AC3E}">
        <p14:creationId xmlns:p14="http://schemas.microsoft.com/office/powerpoint/2010/main" val="1522708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 knowledge</a:t>
            </a:r>
            <a:r>
              <a:rPr lang="en-US" baseline="0" dirty="0" smtClean="0"/>
              <a:t> and limited consciousness gives a limited view of the world.</a:t>
            </a:r>
          </a:p>
          <a:p>
            <a:endParaRPr lang="en-US" baseline="0" dirty="0" smtClean="0"/>
          </a:p>
          <a:p>
            <a:r>
              <a:rPr lang="en-US" baseline="0" dirty="0" smtClean="0"/>
              <a:t>This picture illustrates an old story. Each person here has their vision restricted, and they’re only touching one isolated part of the elephant. They’re all touching the same thing, an elephant, but they only feel a small part, and they mistake that for the whole reality. Human beings can even create conflicts over their chosen perception of reality, and feel everyone else is wrong. </a:t>
            </a:r>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52</a:t>
            </a:fld>
            <a:endParaRPr lang="en-US"/>
          </a:p>
        </p:txBody>
      </p:sp>
    </p:spTree>
    <p:extLst>
      <p:ext uri="{BB962C8B-B14F-4D97-AF65-F5344CB8AC3E}">
        <p14:creationId xmlns:p14="http://schemas.microsoft.com/office/powerpoint/2010/main" val="869420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they can see,</a:t>
            </a:r>
            <a:r>
              <a:rPr lang="en-US" baseline="0" dirty="0" smtClean="0"/>
              <a:t> the parts are seen in connection with the whole. And they can stop disagreeing!  Knowing and appreciating the whole truth is much more useful, exciting, and fulfilling. And it unifies people.</a:t>
            </a:r>
          </a:p>
        </p:txBody>
      </p:sp>
      <p:sp>
        <p:nvSpPr>
          <p:cNvPr id="4" name="Slide Number Placeholder 3"/>
          <p:cNvSpPr>
            <a:spLocks noGrp="1"/>
          </p:cNvSpPr>
          <p:nvPr>
            <p:ph type="sldNum" sz="quarter" idx="10"/>
          </p:nvPr>
        </p:nvSpPr>
        <p:spPr/>
        <p:txBody>
          <a:bodyPr/>
          <a:lstStyle/>
          <a:p>
            <a:fld id="{F00A30DE-F758-4440-8763-C6A82F672B92}" type="slidenum">
              <a:rPr lang="en-US" smtClean="0"/>
              <a:t>53</a:t>
            </a:fld>
            <a:endParaRPr lang="en-US"/>
          </a:p>
        </p:txBody>
      </p:sp>
    </p:spTree>
    <p:extLst>
      <p:ext uri="{BB962C8B-B14F-4D97-AF65-F5344CB8AC3E}">
        <p14:creationId xmlns:p14="http://schemas.microsoft.com/office/powerpoint/2010/main" val="869420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When the reality of unity underlies the experience of diversity it creates a harmonizing effect.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54</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It’s been called the Perennial</a:t>
            </a:r>
            <a:r>
              <a:rPr lang="en-US" b="0" baseline="0" dirty="0" smtClean="0"/>
              <a:t> Philosophy.</a:t>
            </a:r>
          </a:p>
          <a:p>
            <a:endParaRPr lang="en-US" b="0" baseline="0" dirty="0" smtClean="0"/>
          </a:p>
          <a:p>
            <a:r>
              <a:rPr lang="en-US" b="0" dirty="0" smtClean="0"/>
              <a:t>“perennial”:</a:t>
            </a:r>
            <a:r>
              <a:rPr lang="en-US" b="0" baseline="0" dirty="0" smtClean="0"/>
              <a:t>  </a:t>
            </a:r>
            <a:r>
              <a:rPr lang="en-US" sz="2800" b="0" i="1" dirty="0" smtClean="0"/>
              <a:t>Adjective: </a:t>
            </a:r>
            <a:r>
              <a:rPr lang="en-US" sz="2800" b="0" dirty="0" smtClean="0"/>
              <a:t>lasting or existing for a long or apparently infinite time</a:t>
            </a:r>
          </a:p>
          <a:p>
            <a:endParaRPr lang="en-US" sz="2800" b="0" dirty="0" smtClean="0"/>
          </a:p>
          <a:p>
            <a:r>
              <a:rPr lang="en-US" b="0" dirty="0" smtClean="0"/>
              <a:t>A perennial plant is one that comes back year after year</a:t>
            </a:r>
          </a:p>
          <a:p>
            <a:endParaRPr lang="en-US" b="0" dirty="0" smtClean="0"/>
          </a:p>
          <a:p>
            <a:r>
              <a:rPr lang="en-US" b="0" dirty="0" smtClean="0"/>
              <a:t>The “perennial philosophy” refers to ideas or principles that occur repeatedly. They are seen over and over again. </a:t>
            </a:r>
          </a:p>
          <a:p>
            <a:endParaRPr lang="en-US" b="0" dirty="0" smtClean="0"/>
          </a:p>
          <a:p>
            <a:r>
              <a:rPr lang="en-US" b="0" smtClean="0"/>
              <a:t>These principles </a:t>
            </a:r>
            <a:r>
              <a:rPr lang="en-US" b="0" dirty="0" smtClean="0"/>
              <a:t>are not limited to one single point in time or one geographical location. They can be found throughout history, and throughout the world. </a:t>
            </a:r>
          </a:p>
          <a:p>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9</a:t>
            </a:fld>
            <a:endParaRPr lang="en-US"/>
          </a:p>
        </p:txBody>
      </p:sp>
    </p:spTree>
    <p:extLst>
      <p:ext uri="{BB962C8B-B14F-4D97-AF65-F5344CB8AC3E}">
        <p14:creationId xmlns:p14="http://schemas.microsoft.com/office/powerpoint/2010/main" val="20425619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Despite the differences separating humankind, in truth we are far more alike than different in almost every way: in our needs, our desires, our ideals, and even our physiology.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An international study at Stanford, indicated that </a:t>
            </a:r>
            <a:r>
              <a:rPr lang="en-US" sz="1200" b="1" kern="1200" dirty="0" smtClean="0">
                <a:solidFill>
                  <a:schemeClr val="tx1"/>
                </a:solidFill>
                <a:effectLst/>
                <a:latin typeface="+mn-lt"/>
                <a:ea typeface="+mn-ea"/>
                <a:cs typeface="+mn-cs"/>
              </a:rPr>
              <a:t>99.9% </a:t>
            </a:r>
            <a:r>
              <a:rPr lang="en-US" sz="1200" kern="1200" dirty="0" smtClean="0">
                <a:solidFill>
                  <a:schemeClr val="tx1"/>
                </a:solidFill>
                <a:effectLst/>
                <a:latin typeface="+mn-lt"/>
                <a:ea typeface="+mn-ea"/>
                <a:cs typeface="+mn-cs"/>
              </a:rPr>
              <a:t>of our DNA will match our brother or sister, </a:t>
            </a:r>
            <a:r>
              <a:rPr lang="en-US" sz="1200" b="1" i="1" kern="1200" dirty="0" smtClean="0">
                <a:solidFill>
                  <a:schemeClr val="tx1"/>
                </a:solidFill>
                <a:effectLst/>
                <a:latin typeface="+mn-lt"/>
                <a:ea typeface="+mn-ea"/>
                <a:cs typeface="+mn-cs"/>
              </a:rPr>
              <a:t>as well as</a:t>
            </a:r>
            <a:r>
              <a:rPr lang="en-US" sz="1200" kern="1200" dirty="0" smtClean="0">
                <a:solidFill>
                  <a:schemeClr val="tx1"/>
                </a:solidFill>
                <a:effectLst/>
                <a:latin typeface="+mn-lt"/>
                <a:ea typeface="+mn-ea"/>
                <a:cs typeface="+mn-cs"/>
              </a:rPr>
              <a:t> someone</a:t>
            </a:r>
            <a:r>
              <a:rPr lang="en-US" sz="1200" kern="1200" baseline="0" dirty="0" smtClean="0">
                <a:solidFill>
                  <a:schemeClr val="tx1"/>
                </a:solidFill>
                <a:effectLst/>
                <a:latin typeface="+mn-lt"/>
                <a:ea typeface="+mn-ea"/>
                <a:cs typeface="+mn-cs"/>
              </a:rPr>
              <a:t> of another race and culture living</a:t>
            </a:r>
            <a:r>
              <a:rPr lang="en-US" sz="1200" kern="1200" dirty="0" smtClean="0">
                <a:solidFill>
                  <a:schemeClr val="tx1"/>
                </a:solidFill>
                <a:effectLst/>
                <a:latin typeface="+mn-lt"/>
                <a:ea typeface="+mn-ea"/>
                <a:cs typeface="+mn-cs"/>
              </a:rPr>
              <a:t> on the other side of the world (</a:t>
            </a:r>
            <a:r>
              <a:rPr lang="en-US" sz="1200" kern="1200" dirty="0" err="1" smtClean="0">
                <a:solidFill>
                  <a:schemeClr val="tx1"/>
                </a:solidFill>
                <a:effectLst/>
                <a:latin typeface="+mn-lt"/>
                <a:ea typeface="+mn-ea"/>
                <a:cs typeface="+mn-cs"/>
              </a:rPr>
              <a:t>Shwartz</a:t>
            </a:r>
            <a:r>
              <a:rPr lang="en-US" sz="1200" kern="1200" dirty="0" smtClean="0">
                <a:solidFill>
                  <a:schemeClr val="tx1"/>
                </a:solidFill>
                <a:effectLst/>
                <a:latin typeface="+mn-lt"/>
                <a:ea typeface="+mn-ea"/>
                <a:cs typeface="+mn-cs"/>
              </a:rPr>
              <a:t>, 2003). It will match our future, unborn grandchild </a:t>
            </a:r>
            <a:r>
              <a:rPr lang="en-US" sz="1200" b="1" kern="1200" dirty="0" smtClean="0">
                <a:solidFill>
                  <a:schemeClr val="tx1"/>
                </a:solidFill>
                <a:effectLst/>
                <a:latin typeface="+mn-lt"/>
                <a:ea typeface="+mn-ea"/>
                <a:cs typeface="+mn-cs"/>
              </a:rPr>
              <a:t>as much as </a:t>
            </a:r>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stranger who </a:t>
            </a:r>
            <a:r>
              <a:rPr lang="en-US" sz="1200" kern="1200" dirty="0" smtClean="0">
                <a:solidFill>
                  <a:schemeClr val="tx1"/>
                </a:solidFill>
                <a:effectLst/>
                <a:latin typeface="+mn-lt"/>
                <a:ea typeface="+mn-ea"/>
                <a:cs typeface="+mn-cs"/>
              </a:rPr>
              <a:t>lived 50,000 years ago. We are all truly so much alike.</a:t>
            </a:r>
            <a:r>
              <a:rPr lang="en-US" sz="1200" kern="1200" baseline="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That remaining </a:t>
            </a:r>
            <a:r>
              <a:rPr lang="en-US" sz="1200" b="1" kern="1200" dirty="0" smtClean="0">
                <a:solidFill>
                  <a:schemeClr val="tx1"/>
                </a:solidFill>
                <a:effectLst/>
                <a:latin typeface="+mn-lt"/>
                <a:ea typeface="+mn-ea"/>
                <a:cs typeface="+mn-cs"/>
              </a:rPr>
              <a:t>.1% of difference </a:t>
            </a:r>
            <a:r>
              <a:rPr lang="en-US" sz="1200" kern="1200" dirty="0" smtClean="0">
                <a:solidFill>
                  <a:schemeClr val="tx1"/>
                </a:solidFill>
                <a:effectLst/>
                <a:latin typeface="+mn-lt"/>
                <a:ea typeface="+mn-ea"/>
                <a:cs typeface="+mn-cs"/>
              </a:rPr>
              <a:t>does indeed makes us unique, but it is helpful to remember our collective lineage, our universal values, and the common source of them all.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55</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Every team member represents the whole team. But every player on a team needs to remember the whole team and move in coordination with them.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Every drop contains the essence of the</a:t>
            </a:r>
            <a:r>
              <a:rPr lang="en-US" sz="1200" kern="1200" baseline="0" dirty="0" smtClean="0">
                <a:solidFill>
                  <a:schemeClr val="tx1"/>
                </a:solidFill>
                <a:effectLst/>
                <a:latin typeface="+mn-lt"/>
                <a:ea typeface="+mn-ea"/>
                <a:cs typeface="+mn-cs"/>
              </a:rPr>
              <a:t> ocean in it. The drop can’t be separated from the ocean for long or it will dry up.</a:t>
            </a:r>
            <a:endParaRPr lang="en-US" sz="1200" strike="sngStrike"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Every individual consciousness contains the unbounded field of consciousness within them.  But it’s up to us to maintain the connection to this wholeness.</a:t>
            </a:r>
          </a:p>
          <a:p>
            <a:endParaRPr lang="en-US" sz="1200" kern="1200" baseline="0" dirty="0" smtClean="0">
              <a:solidFill>
                <a:schemeClr val="tx1"/>
              </a:solidFill>
              <a:effectLst/>
              <a:latin typeface="+mn-lt"/>
              <a:ea typeface="+mn-ea"/>
              <a:cs typeface="+mn-cs"/>
            </a:endParaRPr>
          </a:p>
          <a:p>
            <a:endParaRPr lang="en-US" sz="1200" strike="sng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56</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sym typeface="Wingdings"/>
              </a:rPr>
              <a:t>In the relative sphere of life</a:t>
            </a:r>
            <a:r>
              <a:rPr lang="is-IS" sz="1200" kern="1200" dirty="0" smtClean="0">
                <a:solidFill>
                  <a:schemeClr val="tx1"/>
                </a:solidFill>
                <a:effectLst/>
                <a:latin typeface="+mn-lt"/>
                <a:ea typeface="+mn-ea"/>
                <a:cs typeface="+mn-cs"/>
                <a:sym typeface="Wingdings"/>
              </a:rPr>
              <a:t>…we see this when people come together to do great things.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57</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sym typeface="Wingdings"/>
              </a:rPr>
              <a:t>And in the deeper sphere of life — Our holistic, unbounded true Self is greater than the sum of all the parts that make up who we are in our day to day life. </a:t>
            </a:r>
          </a:p>
          <a:p>
            <a:r>
              <a:rPr lang="en-US" sz="1200"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Contacting, and living a life based on the field of unity underlying all existence, as expressed in the Perennial Philosophy has not been a common experience. In the 20th century, positive psychologist Abraham Maslow determined that Self-actualization – the achievement of one’s true self – the highest pinnacle of human life, was achieved by less than 1% of adults, and even those who do achieve it may not hold on to it. TM can empower more individuals to achieve this goal.</a:t>
            </a:r>
          </a:p>
          <a:p>
            <a:r>
              <a:rPr lang="en-US" sz="1200"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Growing towards this goal creates authentic well-being which involves deeper levels of a person – and research has now found that it also creates balance in the physiology by causing a </a:t>
            </a:r>
            <a:r>
              <a:rPr lang="en-US" sz="1200" b="0" u="none" kern="1200" dirty="0" smtClean="0">
                <a:solidFill>
                  <a:schemeClr val="tx1"/>
                </a:solidFill>
                <a:effectLst/>
                <a:latin typeface="+mn-lt"/>
                <a:ea typeface="+mn-ea"/>
                <a:cs typeface="+mn-cs"/>
              </a:rPr>
              <a:t>decrease in stress-related genes. </a:t>
            </a:r>
            <a:r>
              <a:rPr lang="en-US" sz="1200" b="0" u="none" strike="noStrike" kern="1200" dirty="0" smtClean="0">
                <a:solidFill>
                  <a:schemeClr val="tx1"/>
                </a:solidFill>
                <a:effectLst/>
                <a:latin typeface="+mn-lt"/>
                <a:ea typeface="+mn-ea"/>
                <a:cs typeface="+mn-cs"/>
              </a:rPr>
              <a:t>This </a:t>
            </a:r>
            <a:r>
              <a:rPr lang="en-US" sz="1200" b="0" u="none" strike="noStrike" kern="1200" baseline="0" dirty="0" smtClean="0">
                <a:solidFill>
                  <a:schemeClr val="tx1"/>
                </a:solidFill>
                <a:effectLst/>
                <a:latin typeface="+mn-lt"/>
                <a:ea typeface="+mn-ea"/>
                <a:cs typeface="+mn-cs"/>
              </a:rPr>
              <a:t>greatly impacts our health. </a:t>
            </a:r>
            <a:r>
              <a:rPr lang="en-US" sz="1200" b="0" u="none" strike="noStrike" kern="1200" dirty="0" smtClean="0">
                <a:solidFill>
                  <a:schemeClr val="tx1"/>
                </a:solidFill>
                <a:effectLst/>
                <a:latin typeface="+mn-lt"/>
                <a:ea typeface="+mn-ea"/>
                <a:cs typeface="+mn-cs"/>
              </a:rPr>
              <a:t>On the other hand, </a:t>
            </a:r>
            <a:r>
              <a:rPr lang="en-US" sz="1200" b="0" u="none" kern="1200" dirty="0" smtClean="0">
                <a:solidFill>
                  <a:schemeClr val="tx1"/>
                </a:solidFill>
                <a:effectLst/>
                <a:latin typeface="+mn-lt"/>
                <a:ea typeface="+mn-ea"/>
                <a:cs typeface="+mn-cs"/>
              </a:rPr>
              <a:t>Well-being based on self-gratification and simple pleasure seeking does not generate growth either psychologically or physically – and it actually causes an increase in disease promoting genes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58</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Scientific</a:t>
            </a:r>
            <a:r>
              <a:rPr lang="en-US" sz="1200" kern="1200" baseline="0" dirty="0" smtClean="0">
                <a:solidFill>
                  <a:schemeClr val="tx1"/>
                </a:solidFill>
                <a:effectLst/>
                <a:latin typeface="+mn-lt"/>
                <a:ea typeface="+mn-ea"/>
                <a:cs typeface="+mn-cs"/>
              </a:rPr>
              <a:t> studies have </a:t>
            </a:r>
            <a:r>
              <a:rPr lang="en-US" sz="1200" kern="1200" dirty="0" smtClean="0">
                <a:solidFill>
                  <a:schemeClr val="tx1"/>
                </a:solidFill>
                <a:effectLst/>
                <a:latin typeface="+mn-lt"/>
                <a:ea typeface="+mn-ea"/>
                <a:cs typeface="+mn-cs"/>
              </a:rPr>
              <a:t>indicated that </a:t>
            </a:r>
            <a:r>
              <a:rPr lang="en-US" sz="1200" kern="1200" dirty="0" smtClean="0">
                <a:solidFill>
                  <a:schemeClr val="tx1"/>
                </a:solidFill>
                <a:effectLst/>
                <a:latin typeface="+mn-lt"/>
                <a:ea typeface="+mn-ea"/>
                <a:cs typeface="+mn-cs"/>
              </a:rPr>
              <a:t>TM may be a useful intervention, or </a:t>
            </a:r>
            <a:r>
              <a:rPr lang="en-US" sz="1200" b="1" kern="1200" dirty="0" smtClean="0">
                <a:solidFill>
                  <a:schemeClr val="tx1"/>
                </a:solidFill>
                <a:effectLst/>
                <a:latin typeface="+mn-lt"/>
                <a:ea typeface="+mn-ea"/>
                <a:cs typeface="+mn-cs"/>
              </a:rPr>
              <a:t>tool</a:t>
            </a:r>
            <a:r>
              <a:rPr lang="en-US" sz="1200" kern="1200" dirty="0" smtClean="0">
                <a:solidFill>
                  <a:schemeClr val="tx1"/>
                </a:solidFill>
                <a:effectLst/>
                <a:latin typeface="+mn-lt"/>
                <a:ea typeface="+mn-ea"/>
                <a:cs typeface="+mn-cs"/>
              </a:rPr>
              <a:t>, for achieving </a:t>
            </a:r>
            <a:r>
              <a:rPr lang="en-US" sz="1200" kern="1200" dirty="0" smtClean="0">
                <a:solidFill>
                  <a:schemeClr val="tx1"/>
                </a:solidFill>
                <a:effectLst/>
                <a:latin typeface="+mn-lt"/>
                <a:ea typeface="+mn-ea"/>
                <a:cs typeface="+mn-cs"/>
              </a:rPr>
              <a:t>authentic </a:t>
            </a:r>
            <a:r>
              <a:rPr lang="en-US" sz="1200" kern="1200" dirty="0" smtClean="0">
                <a:solidFill>
                  <a:schemeClr val="tx1"/>
                </a:solidFill>
                <a:effectLst/>
                <a:latin typeface="+mn-lt"/>
                <a:ea typeface="+mn-ea"/>
                <a:cs typeface="+mn-cs"/>
              </a:rPr>
              <a:t>well-</a:t>
            </a:r>
            <a:r>
              <a:rPr lang="en-US" sz="1200" kern="1200" dirty="0" smtClean="0">
                <a:solidFill>
                  <a:schemeClr val="tx1"/>
                </a:solidFill>
                <a:effectLst/>
                <a:latin typeface="+mn-lt"/>
                <a:ea typeface="+mn-ea"/>
                <a:cs typeface="+mn-cs"/>
              </a:rPr>
              <a:t>being,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better health, and the development of our full potential.</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This is what we wish</a:t>
            </a:r>
            <a:r>
              <a:rPr lang="en-US" sz="1200" kern="1200" baseline="0" dirty="0" smtClean="0">
                <a:solidFill>
                  <a:schemeClr val="tx1"/>
                </a:solidFill>
                <a:effectLst/>
                <a:latin typeface="+mn-lt"/>
                <a:ea typeface="+mn-ea"/>
                <a:cs typeface="+mn-cs"/>
              </a:rPr>
              <a:t> for every student at MIU.</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6A8156-822B-584A-9A03-DF9EDC6851AF}" type="slidenum">
              <a:rPr lang="en-US" smtClean="0"/>
              <a:t>59</a:t>
            </a:fld>
            <a:endParaRPr lang="en-US"/>
          </a:p>
        </p:txBody>
      </p:sp>
    </p:spTree>
    <p:extLst>
      <p:ext uri="{BB962C8B-B14F-4D97-AF65-F5344CB8AC3E}">
        <p14:creationId xmlns:p14="http://schemas.microsoft.com/office/powerpoint/2010/main" val="57731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3 ideas</a:t>
            </a:r>
            <a:r>
              <a:rPr lang="en-US" baseline="0" dirty="0" smtClean="0"/>
              <a:t> are found over and over again throughout history. </a:t>
            </a:r>
            <a:r>
              <a:rPr lang="en-US" dirty="0" smtClean="0"/>
              <a:t>However, this Perennial</a:t>
            </a:r>
            <a:r>
              <a:rPr lang="en-US" baseline="0" dirty="0" smtClean="0"/>
              <a:t> Philosophy has been </a:t>
            </a:r>
            <a:r>
              <a:rPr lang="en-US" u="sng" baseline="0" dirty="0" smtClean="0"/>
              <a:t>perennially</a:t>
            </a:r>
            <a:r>
              <a:rPr lang="en-US" baseline="0" dirty="0" smtClean="0"/>
              <a:t> unfulfilled. This was the Ancient Greek philosopher, Heraclitus’s regret. He called </a:t>
            </a:r>
            <a:r>
              <a:rPr lang="en-US" dirty="0" smtClean="0"/>
              <a:t>this underlying essence of life, </a:t>
            </a:r>
            <a:r>
              <a:rPr lang="en-US" i="1" u="sng" dirty="0" smtClean="0"/>
              <a:t>Logos</a:t>
            </a:r>
            <a:r>
              <a:rPr lang="en-US" dirty="0" smtClean="0"/>
              <a:t>, a transcendental,</a:t>
            </a:r>
            <a:r>
              <a:rPr lang="en-US" baseline="0" dirty="0" smtClean="0"/>
              <a:t> universal law, but even though he knew it was universal, he saw that people rarely experienced or benefited from it</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10</a:t>
            </a:fld>
            <a:endParaRPr lang="en-US"/>
          </a:p>
        </p:txBody>
      </p:sp>
    </p:spTree>
    <p:extLst>
      <p:ext uri="{BB962C8B-B14F-4D97-AF65-F5344CB8AC3E}">
        <p14:creationId xmlns:p14="http://schemas.microsoft.com/office/powerpoint/2010/main" val="308508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3C36C-7CA3-BB46-B40C-A4BAE7F1A2B9}" type="slidenum">
              <a:rPr lang="en-US" smtClean="0"/>
              <a:t>11</a:t>
            </a:fld>
            <a:endParaRPr lang="en-US"/>
          </a:p>
        </p:txBody>
      </p:sp>
    </p:spTree>
    <p:extLst>
      <p:ext uri="{BB962C8B-B14F-4D97-AF65-F5344CB8AC3E}">
        <p14:creationId xmlns:p14="http://schemas.microsoft.com/office/powerpoint/2010/main" val="2212166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63693C"/>
                </a:solidFill>
                <a:latin typeface="Garamond"/>
                <a:cs typeface="Garamond"/>
              </a:rPr>
              <a:t>despite </a:t>
            </a:r>
            <a:r>
              <a:rPr lang="en-US" sz="1200" kern="1200" dirty="0" smtClean="0">
                <a:solidFill>
                  <a:schemeClr val="tx1"/>
                </a:solidFill>
                <a:effectLst/>
                <a:latin typeface="+mn-lt"/>
                <a:ea typeface="+mn-ea"/>
                <a:cs typeface="+mn-cs"/>
              </a:rPr>
              <a:t>the disappointment of not</a:t>
            </a:r>
            <a:r>
              <a:rPr lang="en-US" sz="1200" kern="1200" baseline="0" dirty="0" smtClean="0">
                <a:solidFill>
                  <a:schemeClr val="tx1"/>
                </a:solidFill>
                <a:effectLst/>
                <a:latin typeface="+mn-lt"/>
                <a:ea typeface="+mn-ea"/>
                <a:cs typeface="+mn-cs"/>
              </a:rPr>
              <a:t> knowing </a:t>
            </a:r>
            <a:r>
              <a:rPr lang="en-US" sz="1200" b="1" kern="1200" baseline="0" dirty="0" smtClean="0">
                <a:solidFill>
                  <a:schemeClr val="tx1"/>
                </a:solidFill>
                <a:effectLst/>
                <a:latin typeface="+mn-lt"/>
                <a:ea typeface="+mn-ea"/>
                <a:cs typeface="+mn-cs"/>
              </a:rPr>
              <a:t>how</a:t>
            </a:r>
            <a:r>
              <a:rPr lang="en-US" sz="1200" kern="1200" baseline="0" dirty="0" smtClean="0">
                <a:solidFill>
                  <a:schemeClr val="tx1"/>
                </a:solidFill>
                <a:effectLst/>
                <a:latin typeface="+mn-lt"/>
                <a:ea typeface="+mn-ea"/>
                <a:cs typeface="+mn-cs"/>
              </a:rPr>
              <a:t> to find it, </a:t>
            </a:r>
            <a:r>
              <a:rPr lang="en-US" sz="1200" kern="1200" dirty="0" smtClean="0">
                <a:solidFill>
                  <a:schemeClr val="tx1"/>
                </a:solidFill>
                <a:effectLst/>
                <a:latin typeface="+mn-lt"/>
                <a:ea typeface="+mn-ea"/>
                <a:cs typeface="+mn-cs"/>
              </a:rPr>
              <a:t>the perennial need for the </a:t>
            </a:r>
            <a:r>
              <a:rPr lang="en-US" sz="1200" b="1" kern="1200" dirty="0" smtClean="0">
                <a:solidFill>
                  <a:schemeClr val="tx1"/>
                </a:solidFill>
                <a:effectLst/>
                <a:latin typeface="+mn-lt"/>
                <a:ea typeface="+mn-ea"/>
                <a:cs typeface="+mn-cs"/>
              </a:rPr>
              <a:t>experience</a:t>
            </a:r>
            <a:r>
              <a:rPr lang="en-US" sz="1200" kern="1200" dirty="0" smtClean="0">
                <a:solidFill>
                  <a:schemeClr val="tx1"/>
                </a:solidFill>
                <a:effectLst/>
                <a:latin typeface="+mn-lt"/>
                <a:ea typeface="+mn-ea"/>
                <a:cs typeface="+mn-cs"/>
              </a:rPr>
              <a:t> of this transcendental state remains through the centuries. It remains in our collective memory; a deep need to know the ultimate reality and our relationship to it.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63693C"/>
              </a:solidFill>
              <a:latin typeface="Garamond"/>
              <a:cs typeface="Garamond"/>
            </a:endParaRPr>
          </a:p>
          <a:p>
            <a:endParaRPr lang="en-US" dirty="0"/>
          </a:p>
        </p:txBody>
      </p:sp>
      <p:sp>
        <p:nvSpPr>
          <p:cNvPr id="4" name="Slide Number Placeholder 3"/>
          <p:cNvSpPr>
            <a:spLocks noGrp="1"/>
          </p:cNvSpPr>
          <p:nvPr>
            <p:ph type="sldNum" sz="quarter" idx="10"/>
          </p:nvPr>
        </p:nvSpPr>
        <p:spPr/>
        <p:txBody>
          <a:bodyPr/>
          <a:lstStyle/>
          <a:p>
            <a:fld id="{2C03C36C-7CA3-BB46-B40C-A4BAE7F1A2B9}" type="slidenum">
              <a:rPr lang="en-US" smtClean="0"/>
              <a:t>12</a:t>
            </a:fld>
            <a:endParaRPr lang="en-US"/>
          </a:p>
        </p:txBody>
      </p:sp>
    </p:spTree>
    <p:extLst>
      <p:ext uri="{BB962C8B-B14F-4D97-AF65-F5344CB8AC3E}">
        <p14:creationId xmlns:p14="http://schemas.microsoft.com/office/powerpoint/2010/main" val="62643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this is one of the founding goals of MIU: </a:t>
            </a:r>
            <a:r>
              <a:rPr lang="en-US" sz="1200" dirty="0" smtClean="0"/>
              <a:t>To develop the full potential of every student by </a:t>
            </a:r>
            <a:r>
              <a:rPr lang="en-US" sz="1200" dirty="0" smtClean="0">
                <a:solidFill>
                  <a:srgbClr val="4E67C8"/>
                </a:solidFill>
              </a:rPr>
              <a:t>realizing the full range</a:t>
            </a:r>
            <a:r>
              <a:rPr lang="en-US" sz="1200" baseline="0" dirty="0" smtClean="0">
                <a:solidFill>
                  <a:srgbClr val="4E67C8"/>
                </a:solidFill>
              </a:rPr>
              <a:t> of</a:t>
            </a:r>
            <a:r>
              <a:rPr lang="en-US" sz="1200" dirty="0" smtClean="0">
                <a:solidFill>
                  <a:srgbClr val="4E67C8"/>
                </a:solidFill>
              </a:rPr>
              <a:t> our existence –</a:t>
            </a:r>
            <a:r>
              <a:rPr lang="en-US" sz="1200" baseline="0" dirty="0" smtClean="0">
                <a:solidFill>
                  <a:srgbClr val="4E67C8"/>
                </a:solidFill>
              </a:rPr>
              <a:t> from our surface expressions to our </a:t>
            </a:r>
            <a:r>
              <a:rPr lang="en-US" sz="1200" dirty="0" smtClean="0">
                <a:solidFill>
                  <a:srgbClr val="4E67C8"/>
                </a:solidFill>
              </a:rPr>
              <a:t>transcendental reality,</a:t>
            </a:r>
            <a:r>
              <a:rPr lang="en-US" sz="1200" baseline="0" dirty="0" smtClean="0">
                <a:solidFill>
                  <a:srgbClr val="4E67C8"/>
                </a:solidFill>
              </a:rPr>
              <a:t> making progress in fulfilling </a:t>
            </a:r>
            <a:r>
              <a:rPr lang="en-US" sz="1200" baseline="0" dirty="0" smtClean="0"/>
              <a:t>the Perennial Philosophy’s ideal of discovering and experiencing </a:t>
            </a:r>
            <a:r>
              <a:rPr lang="en-US" sz="1200" baseline="0" dirty="0" smtClean="0">
                <a:solidFill>
                  <a:srgbClr val="4E67C8"/>
                </a:solidFill>
              </a:rPr>
              <a:t>our </a:t>
            </a:r>
            <a:r>
              <a:rPr lang="en-US" sz="1200" dirty="0" smtClean="0">
                <a:solidFill>
                  <a:srgbClr val="4E67C8"/>
                </a:solidFill>
              </a:rPr>
              <a:t>ultimate reality, and</a:t>
            </a:r>
            <a:r>
              <a:rPr lang="en-US" sz="1200" baseline="0" dirty="0" smtClean="0">
                <a:solidFill>
                  <a:srgbClr val="4E67C8"/>
                </a:solidFill>
              </a:rPr>
              <a:t> </a:t>
            </a:r>
            <a:r>
              <a:rPr lang="en-US" sz="1200" dirty="0" smtClean="0">
                <a:solidFill>
                  <a:srgbClr val="4E67C8"/>
                </a:solidFill>
              </a:rPr>
              <a:t>reconnecting with the underlying essence of life. This is realizing one’s true nature, which can transform and fulfill one’s life.</a:t>
            </a:r>
            <a:br>
              <a:rPr lang="en-US" sz="1200" dirty="0" smtClean="0">
                <a:solidFill>
                  <a:srgbClr val="4E67C8"/>
                </a:solidFill>
              </a:rPr>
            </a:br>
            <a:endParaRPr lang="en-US" sz="1200" dirty="0" smtClean="0">
              <a:solidFill>
                <a:srgbClr val="4E67C8"/>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indent="0">
              <a:buNone/>
            </a:pPr>
            <a:endParaRPr lang="en-US" sz="1000" dirty="0" smtClean="0">
              <a:solidFill>
                <a:srgbClr val="4E67C8"/>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00A30DE-F758-4440-8763-C6A82F672B92}" type="slidenum">
              <a:rPr lang="en-US" smtClean="0"/>
              <a:t>13</a:t>
            </a:fld>
            <a:endParaRPr lang="en-US"/>
          </a:p>
        </p:txBody>
      </p:sp>
    </p:spTree>
    <p:extLst>
      <p:ext uri="{BB962C8B-B14F-4D97-AF65-F5344CB8AC3E}">
        <p14:creationId xmlns:p14="http://schemas.microsoft.com/office/powerpoint/2010/main" val="3793641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DFDBE3D6-F1A9-1846-A27C-FE5F28CC0F6B}" type="datetimeFigureOut">
              <a:rPr lang="en-US" smtClean="0"/>
              <a:t>2/8/21</a:t>
            </a:fld>
            <a:endParaRPr lang="en-US"/>
          </a:p>
        </p:txBody>
      </p:sp>
      <p:sp>
        <p:nvSpPr>
          <p:cNvPr id="8" name="Slide Number Placeholder 7"/>
          <p:cNvSpPr>
            <a:spLocks noGrp="1"/>
          </p:cNvSpPr>
          <p:nvPr>
            <p:ph type="sldNum" sz="quarter" idx="11"/>
          </p:nvPr>
        </p:nvSpPr>
        <p:spPr/>
        <p:txBody>
          <a:bodyPr/>
          <a:lstStyle/>
          <a:p>
            <a:fld id="{24339054-E2C2-534E-ADD0-5E1174C38B94}"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DBE3D6-F1A9-1846-A27C-FE5F28CC0F6B}" type="datetimeFigureOut">
              <a:rPr lang="en-US" smtClean="0"/>
              <a:t>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9054-E2C2-534E-ADD0-5E1174C38B9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DBE3D6-F1A9-1846-A27C-FE5F28CC0F6B}" type="datetimeFigureOut">
              <a:rPr lang="en-US" smtClean="0"/>
              <a:t>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9054-E2C2-534E-ADD0-5E1174C38B9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DFDBE3D6-F1A9-1846-A27C-FE5F28CC0F6B}" type="datetimeFigureOut">
              <a:rPr lang="en-US" smtClean="0"/>
              <a:t>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9054-E2C2-534E-ADD0-5E1174C38B9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DBE3D6-F1A9-1846-A27C-FE5F28CC0F6B}" type="datetimeFigureOut">
              <a:rPr lang="en-US" smtClean="0"/>
              <a:t>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339054-E2C2-534E-ADD0-5E1174C38B94}"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FDBE3D6-F1A9-1846-A27C-FE5F28CC0F6B}" type="datetimeFigureOut">
              <a:rPr lang="en-US" smtClean="0"/>
              <a:t>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339054-E2C2-534E-ADD0-5E1174C38B94}"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FDBE3D6-F1A9-1846-A27C-FE5F28CC0F6B}" type="datetimeFigureOut">
              <a:rPr lang="en-US" smtClean="0"/>
              <a:t>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339054-E2C2-534E-ADD0-5E1174C38B94}"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FDBE3D6-F1A9-1846-A27C-FE5F28CC0F6B}" type="datetimeFigureOut">
              <a:rPr lang="en-US" smtClean="0"/>
              <a:t>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339054-E2C2-534E-ADD0-5E1174C38B9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DBE3D6-F1A9-1846-A27C-FE5F28CC0F6B}" type="datetimeFigureOut">
              <a:rPr lang="en-US" smtClean="0"/>
              <a:t>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339054-E2C2-534E-ADD0-5E1174C38B9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DBE3D6-F1A9-1846-A27C-FE5F28CC0F6B}" type="datetimeFigureOut">
              <a:rPr lang="en-US" smtClean="0"/>
              <a:t>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339054-E2C2-534E-ADD0-5E1174C38B9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DBE3D6-F1A9-1846-A27C-FE5F28CC0F6B}" type="datetimeFigureOut">
              <a:rPr lang="en-US" smtClean="0"/>
              <a:t>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339054-E2C2-534E-ADD0-5E1174C38B9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DFDBE3D6-F1A9-1846-A27C-FE5F28CC0F6B}" type="datetimeFigureOut">
              <a:rPr lang="en-US" smtClean="0"/>
              <a:t>2/8/21</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24339054-E2C2-534E-ADD0-5E1174C38B94}"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5.wdp"/><Relationship Id="rId5" Type="http://schemas.openxmlformats.org/officeDocument/2006/relationships/image" Target="../media/image15.jpeg"/><Relationship Id="rId6" Type="http://schemas.microsoft.com/office/2007/relationships/hdphoto" Target="../media/hdphoto6.wdp"/><Relationship Id="rId7" Type="http://schemas.openxmlformats.org/officeDocument/2006/relationships/image" Target="../media/image16.jpg"/><Relationship Id="rId8" Type="http://schemas.openxmlformats.org/officeDocument/2006/relationships/image" Target="../media/image17.jpeg"/><Relationship Id="rId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7.wdp"/><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png"/><Relationship Id="rId5" Type="http://schemas.openxmlformats.org/officeDocument/2006/relationships/image" Target="../media/image33.jpeg"/><Relationship Id="rId6" Type="http://schemas.openxmlformats.org/officeDocument/2006/relationships/image" Target="../media/image34.jpeg"/><Relationship Id="rId7" Type="http://schemas.openxmlformats.org/officeDocument/2006/relationships/image" Target="../media/image35.gi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image" Target="../media/image38.jpeg"/><Relationship Id="rId6" Type="http://schemas.openxmlformats.org/officeDocument/2006/relationships/image" Target="../media/image39.jpe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gif"/></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4" Type="http://schemas.microsoft.com/office/2007/relationships/hdphoto" Target="../media/hdphoto9.wdp"/><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5.jpg"/></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4" Type="http://schemas.microsoft.com/office/2007/relationships/hdphoto" Target="../media/hdphoto10.wdp"/><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9.jpeg"/></Relationships>
</file>

<file path=ppt/slides/_rels/slide45.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e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4"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jpe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7.jpeg"/></Relationships>
</file>

<file path=ppt/slides/_rels/slide51.xml.rels><?xml version="1.0" encoding="UTF-8" standalone="yes"?>
<Relationships xmlns="http://schemas.openxmlformats.org/package/2006/relationships"><Relationship Id="rId3" Type="http://schemas.openxmlformats.org/officeDocument/2006/relationships/image" Target="../media/image68.jpeg"/><Relationship Id="rId4" Type="http://schemas.microsoft.com/office/2007/relationships/hdphoto" Target="../media/hdphoto12.wdp"/><Relationship Id="rId5" Type="http://schemas.openxmlformats.org/officeDocument/2006/relationships/image" Target="../media/image69.jp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71.jpg"/><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g"/><Relationship Id="rId4" Type="http://schemas.openxmlformats.org/officeDocument/2006/relationships/image" Target="../media/image70.jpg"/><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2.jpg"/></Relationships>
</file>

<file path=ppt/slides/_rels/slide55.xml.rels><?xml version="1.0" encoding="UTF-8" standalone="yes"?>
<Relationships xmlns="http://schemas.openxmlformats.org/package/2006/relationships"><Relationship Id="rId11" Type="http://schemas.openxmlformats.org/officeDocument/2006/relationships/image" Target="../media/image80.jpeg"/><Relationship Id="rId12" Type="http://schemas.openxmlformats.org/officeDocument/2006/relationships/image" Target="../media/image81.jpeg"/><Relationship Id="rId13" Type="http://schemas.microsoft.com/office/2007/relationships/hdphoto" Target="../media/hdphoto14.wdp"/><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3.jpeg"/><Relationship Id="rId4" Type="http://schemas.openxmlformats.org/officeDocument/2006/relationships/image" Target="../media/image74.jpeg"/><Relationship Id="rId5" Type="http://schemas.openxmlformats.org/officeDocument/2006/relationships/image" Target="../media/image75.jpeg"/><Relationship Id="rId6" Type="http://schemas.openxmlformats.org/officeDocument/2006/relationships/image" Target="../media/image76.jpeg"/><Relationship Id="rId7" Type="http://schemas.microsoft.com/office/2007/relationships/hdphoto" Target="../media/hdphoto13.wdp"/><Relationship Id="rId8" Type="http://schemas.openxmlformats.org/officeDocument/2006/relationships/image" Target="../media/image77.jpeg"/><Relationship Id="rId9" Type="http://schemas.openxmlformats.org/officeDocument/2006/relationships/image" Target="../media/image78.jpeg"/><Relationship Id="rId10" Type="http://schemas.openxmlformats.org/officeDocument/2006/relationships/image" Target="../media/image79.jpeg"/></Relationships>
</file>

<file path=ppt/slides/_rels/slide56.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83.jpeg"/><Relationship Id="rId5" Type="http://schemas.openxmlformats.org/officeDocument/2006/relationships/image" Target="../media/image84.jpeg"/><Relationship Id="rId6" Type="http://schemas.microsoft.com/office/2007/relationships/hdphoto" Target="../media/hdphoto15.wdp"/><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8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6.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7.jp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651" y="513064"/>
            <a:ext cx="3406135" cy="832673"/>
          </a:xfrm>
        </p:spPr>
        <p:style>
          <a:lnRef idx="1">
            <a:schemeClr val="accent5"/>
          </a:lnRef>
          <a:fillRef idx="2">
            <a:schemeClr val="accent5"/>
          </a:fillRef>
          <a:effectRef idx="1">
            <a:schemeClr val="accent5"/>
          </a:effectRef>
          <a:fontRef idx="minor">
            <a:schemeClr val="dk1"/>
          </a:fontRef>
        </p:style>
        <p:txBody>
          <a:bodyPr/>
          <a:lstStyle/>
          <a:p>
            <a:pPr algn="dist"/>
            <a:r>
              <a:rPr lang="en-US" i="1" dirty="0">
                <a:solidFill>
                  <a:srgbClr val="000090"/>
                </a:solidFill>
                <a:latin typeface="Chaparral Pro Light Ital"/>
                <a:cs typeface="Chaparral Pro Light Ital"/>
              </a:rPr>
              <a:t>Welcome</a:t>
            </a:r>
          </a:p>
        </p:txBody>
      </p:sp>
      <p:sp>
        <p:nvSpPr>
          <p:cNvPr id="3" name="Content Placeholder 2"/>
          <p:cNvSpPr>
            <a:spLocks noGrp="1"/>
          </p:cNvSpPr>
          <p:nvPr>
            <p:ph idx="1"/>
          </p:nvPr>
        </p:nvSpPr>
        <p:spPr>
          <a:xfrm>
            <a:off x="457200" y="2245697"/>
            <a:ext cx="8229600" cy="4424110"/>
          </a:xfr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ormAutofit/>
          </a:bodyPr>
          <a:lstStyle/>
          <a:p>
            <a:pPr marL="0" indent="0" algn="ctr">
              <a:buNone/>
            </a:pPr>
            <a:r>
              <a:rPr lang="en-US" sz="4000" u="sng" dirty="0">
                <a:solidFill>
                  <a:srgbClr val="5C801D"/>
                </a:solidFill>
              </a:rPr>
              <a:t>STC </a:t>
            </a:r>
            <a:r>
              <a:rPr lang="en-US" sz="4000" u="sng" dirty="0" smtClean="0">
                <a:solidFill>
                  <a:srgbClr val="5C801D"/>
                </a:solidFill>
              </a:rPr>
              <a:t>Course</a:t>
            </a:r>
          </a:p>
          <a:p>
            <a:pPr marL="0" indent="0" algn="ctr">
              <a:buNone/>
            </a:pPr>
            <a:endParaRPr lang="en-US" sz="1600" u="sng" dirty="0">
              <a:solidFill>
                <a:srgbClr val="5C801D"/>
              </a:solidFill>
            </a:endParaRPr>
          </a:p>
          <a:p>
            <a:pPr marL="0" indent="0" algn="ctr">
              <a:buNone/>
            </a:pPr>
            <a:r>
              <a:rPr lang="en-US" sz="4000" dirty="0">
                <a:solidFill>
                  <a:srgbClr val="5C801D"/>
                </a:solidFill>
              </a:rPr>
              <a:t>Science and Technology of Consciousness</a:t>
            </a:r>
          </a:p>
          <a:p>
            <a:pPr marL="0" indent="0" algn="ctr">
              <a:buNone/>
            </a:pPr>
            <a:r>
              <a:rPr lang="en-US" sz="4000" dirty="0" smtClean="0">
                <a:solidFill>
                  <a:srgbClr val="5C801D"/>
                </a:solidFill>
              </a:rPr>
              <a:t>for </a:t>
            </a:r>
            <a:r>
              <a:rPr lang="en-US" sz="4000" dirty="0">
                <a:solidFill>
                  <a:srgbClr val="5C801D"/>
                </a:solidFill>
              </a:rPr>
              <a:t>Computer Professionals</a:t>
            </a:r>
          </a:p>
          <a:p>
            <a:pPr marL="0" indent="0" algn="ctr">
              <a:buNone/>
            </a:pPr>
            <a:endParaRPr lang="en-US" sz="1600" dirty="0" smtClean="0">
              <a:solidFill>
                <a:srgbClr val="5C801D"/>
              </a:solidFill>
            </a:endParaRPr>
          </a:p>
          <a:p>
            <a:pPr marL="0" indent="0" algn="ctr">
              <a:buNone/>
            </a:pPr>
            <a:r>
              <a:rPr lang="en-US" sz="4000" dirty="0" smtClean="0">
                <a:solidFill>
                  <a:srgbClr val="5C801D"/>
                </a:solidFill>
              </a:rPr>
              <a:t>November 2020</a:t>
            </a:r>
            <a:endParaRPr lang="en-US" sz="4000" dirty="0">
              <a:solidFill>
                <a:srgbClr val="5C801D"/>
              </a:solidFill>
            </a:endParaRPr>
          </a:p>
          <a:p>
            <a:endParaRPr lang="en-US" dirty="0">
              <a:solidFill>
                <a:srgbClr val="5C801D"/>
              </a:solidFill>
            </a:endParaRPr>
          </a:p>
        </p:txBody>
      </p:sp>
      <p:pic>
        <p:nvPicPr>
          <p:cNvPr id="4" name="Picture 3" descr="muddaritaville-mu-welcome-small.jpg"/>
          <p:cNvPicPr>
            <a:picLocks noChangeAspect="1"/>
          </p:cNvPicPr>
          <p:nvPr/>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078873" y="412132"/>
            <a:ext cx="6858000" cy="1362558"/>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1077400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4979F4-C6CD-4271-A483-9489FC62C43D}"/>
              </a:ext>
            </a:extLst>
          </p:cNvPr>
          <p:cNvSpPr>
            <a:spLocks noGrp="1"/>
          </p:cNvSpPr>
          <p:nvPr>
            <p:ph type="title"/>
          </p:nvPr>
        </p:nvSpPr>
        <p:spPr>
          <a:xfrm>
            <a:off x="457200" y="559758"/>
            <a:ext cx="8229600" cy="1143000"/>
          </a:xfrm>
        </p:spPr>
        <p:style>
          <a:lnRef idx="1">
            <a:schemeClr val="accent1"/>
          </a:lnRef>
          <a:fillRef idx="2">
            <a:schemeClr val="accent1"/>
          </a:fillRef>
          <a:effectRef idx="1">
            <a:schemeClr val="accent1"/>
          </a:effectRef>
          <a:fontRef idx="minor">
            <a:schemeClr val="dk1"/>
          </a:fontRef>
        </p:style>
        <p:txBody>
          <a:bodyPr>
            <a:noAutofit/>
          </a:bodyPr>
          <a:lstStyle/>
          <a:p>
            <a:pPr algn="ctr">
              <a:lnSpc>
                <a:spcPct val="100000"/>
              </a:lnSpc>
            </a:pPr>
            <a:r>
              <a:rPr lang="en-US" sz="3600" dirty="0">
                <a:solidFill>
                  <a:srgbClr val="008000"/>
                </a:solidFill>
                <a:latin typeface="+mn-lt"/>
              </a:rPr>
              <a:t>What are these principles that many traditions have in common? </a:t>
            </a:r>
          </a:p>
        </p:txBody>
      </p:sp>
      <p:sp>
        <p:nvSpPr>
          <p:cNvPr id="3" name="Content Placeholder 2">
            <a:extLst>
              <a:ext uri="{FF2B5EF4-FFF2-40B4-BE49-F238E27FC236}">
                <a16:creationId xmlns:a16="http://schemas.microsoft.com/office/drawing/2014/main" xmlns="" id="{DA9EFF50-35DC-4B62-94D2-A0E5E6C172E3}"/>
              </a:ext>
            </a:extLst>
          </p:cNvPr>
          <p:cNvSpPr>
            <a:spLocks noGrp="1"/>
          </p:cNvSpPr>
          <p:nvPr>
            <p:ph idx="1"/>
          </p:nvPr>
        </p:nvSpPr>
        <p:spPr>
          <a:xfrm>
            <a:off x="457200" y="2016720"/>
            <a:ext cx="8229600" cy="4525963"/>
          </a:xfrm>
        </p:spPr>
        <p:txBody>
          <a:bodyPr>
            <a:normAutofit/>
          </a:bodyPr>
          <a:lstStyle/>
          <a:p>
            <a:pPr marL="457200" indent="-457200">
              <a:buFont typeface="+mj-lt"/>
              <a:buAutoNum type="arabicPeriod"/>
            </a:pPr>
            <a:r>
              <a:rPr lang="en-US" sz="2000" dirty="0" smtClean="0">
                <a:solidFill>
                  <a:schemeClr val="accent1">
                    <a:lumMod val="75000"/>
                  </a:schemeClr>
                </a:solidFill>
              </a:rPr>
              <a:t>At </a:t>
            </a:r>
            <a:r>
              <a:rPr lang="en-US" sz="2000" dirty="0">
                <a:solidFill>
                  <a:schemeClr val="accent1">
                    <a:lumMod val="75000"/>
                  </a:schemeClr>
                </a:solidFill>
              </a:rPr>
              <a:t>the basis of the extraordinary diversity of the universe is a field of unity, </a:t>
            </a:r>
            <a:r>
              <a:rPr lang="en-US" sz="2000" dirty="0" smtClean="0">
                <a:solidFill>
                  <a:schemeClr val="accent1">
                    <a:lumMod val="75000"/>
                  </a:schemeClr>
                </a:solidFill>
              </a:rPr>
              <a:t>in </a:t>
            </a:r>
            <a:r>
              <a:rPr lang="en-US" sz="2000" dirty="0">
                <a:solidFill>
                  <a:schemeClr val="accent1">
                    <a:lumMod val="75000"/>
                  </a:schemeClr>
                </a:solidFill>
              </a:rPr>
              <a:t>which everything has its being and apart from</a:t>
            </a:r>
            <a:r>
              <a:rPr lang="en-US" sz="2000" i="1" dirty="0">
                <a:solidFill>
                  <a:schemeClr val="accent1">
                    <a:lumMod val="75000"/>
                  </a:schemeClr>
                </a:solidFill>
              </a:rPr>
              <a:t> </a:t>
            </a:r>
            <a:r>
              <a:rPr lang="en-US" sz="2000" dirty="0">
                <a:solidFill>
                  <a:schemeClr val="accent1">
                    <a:lumMod val="75000"/>
                  </a:schemeClr>
                </a:solidFill>
              </a:rPr>
              <a:t>which nothing could exist</a:t>
            </a:r>
            <a:r>
              <a:rPr lang="en-US" sz="2000" dirty="0" smtClean="0">
                <a:solidFill>
                  <a:schemeClr val="accent1">
                    <a:lumMod val="75000"/>
                  </a:schemeClr>
                </a:solidFill>
              </a:rPr>
              <a:t>.</a:t>
            </a:r>
          </a:p>
          <a:p>
            <a:pPr marL="0" indent="0">
              <a:buNone/>
            </a:pPr>
            <a:endParaRPr lang="en-US" sz="1400" dirty="0">
              <a:solidFill>
                <a:schemeClr val="accent1">
                  <a:lumMod val="75000"/>
                </a:schemeClr>
              </a:solidFill>
              <a:effectLst/>
            </a:endParaRPr>
          </a:p>
          <a:p>
            <a:pPr marL="457200" indent="-457200">
              <a:buFont typeface="+mj-lt"/>
              <a:buAutoNum type="arabicPeriod"/>
            </a:pPr>
            <a:r>
              <a:rPr lang="en-US" sz="2000" dirty="0" smtClean="0">
                <a:solidFill>
                  <a:schemeClr val="accent1">
                    <a:lumMod val="75000"/>
                  </a:schemeClr>
                </a:solidFill>
              </a:rPr>
              <a:t>Human </a:t>
            </a:r>
            <a:r>
              <a:rPr lang="en-US" sz="2000" dirty="0">
                <a:solidFill>
                  <a:schemeClr val="accent1">
                    <a:lumMod val="75000"/>
                  </a:schemeClr>
                </a:solidFill>
              </a:rPr>
              <a:t>beings are capable of experiencing this underlying transcendental reality directly, deep within themselves</a:t>
            </a:r>
            <a:r>
              <a:rPr lang="en-US" sz="2000" dirty="0" smtClean="0">
                <a:solidFill>
                  <a:schemeClr val="accent1">
                    <a:lumMod val="75000"/>
                  </a:schemeClr>
                </a:solidFill>
              </a:rPr>
              <a:t>.</a:t>
            </a:r>
          </a:p>
          <a:p>
            <a:pPr marL="0" indent="0">
              <a:buNone/>
            </a:pPr>
            <a:endParaRPr lang="en-US" sz="1400" dirty="0">
              <a:solidFill>
                <a:schemeClr val="accent1">
                  <a:lumMod val="75000"/>
                </a:schemeClr>
              </a:solidFill>
            </a:endParaRPr>
          </a:p>
          <a:p>
            <a:pPr marL="457200" indent="-457200">
              <a:buFont typeface="+mj-lt"/>
              <a:buAutoNum type="arabicPeriod"/>
            </a:pPr>
            <a:r>
              <a:rPr lang="en-US" sz="2000" dirty="0" smtClean="0">
                <a:solidFill>
                  <a:schemeClr val="accent1">
                    <a:lumMod val="75000"/>
                  </a:schemeClr>
                </a:solidFill>
              </a:rPr>
              <a:t>The </a:t>
            </a:r>
            <a:r>
              <a:rPr lang="en-US" sz="2000" dirty="0">
                <a:solidFill>
                  <a:schemeClr val="accent1">
                    <a:lumMod val="75000"/>
                  </a:schemeClr>
                </a:solidFill>
              </a:rPr>
              <a:t>purpose of life is to discover and experience this </a:t>
            </a:r>
            <a:r>
              <a:rPr lang="en-US" sz="2000" dirty="0" smtClean="0">
                <a:solidFill>
                  <a:schemeClr val="accent1">
                    <a:lumMod val="75000"/>
                  </a:schemeClr>
                </a:solidFill>
              </a:rPr>
              <a:t>ultimate reality, </a:t>
            </a:r>
            <a:r>
              <a:rPr lang="en-US" sz="2000" dirty="0">
                <a:solidFill>
                  <a:schemeClr val="accent1">
                    <a:lumMod val="75000"/>
                  </a:schemeClr>
                </a:solidFill>
              </a:rPr>
              <a:t>to reconnect with the underlying essence of life. To do so is to realize one’s true nature, </a:t>
            </a:r>
            <a:r>
              <a:rPr lang="en-US" sz="2000" dirty="0" smtClean="0">
                <a:solidFill>
                  <a:schemeClr val="accent1">
                    <a:lumMod val="75000"/>
                  </a:schemeClr>
                </a:solidFill>
              </a:rPr>
              <a:t>and </a:t>
            </a:r>
            <a:r>
              <a:rPr lang="en-US" sz="2000" dirty="0">
                <a:solidFill>
                  <a:schemeClr val="accent1">
                    <a:lumMod val="75000"/>
                  </a:schemeClr>
                </a:solidFill>
              </a:rPr>
              <a:t>to transform and fulfill one’s life.</a:t>
            </a:r>
            <a:br>
              <a:rPr lang="en-US" sz="2000" dirty="0">
                <a:solidFill>
                  <a:schemeClr val="accent1">
                    <a:lumMod val="75000"/>
                  </a:schemeClr>
                </a:solidFill>
              </a:rPr>
            </a:br>
            <a:r>
              <a:rPr lang="en-US" sz="2000" dirty="0">
                <a:solidFill>
                  <a:schemeClr val="accent1">
                    <a:lumMod val="75000"/>
                  </a:schemeClr>
                </a:solidFill>
              </a:rPr>
              <a:t> 				</a:t>
            </a:r>
            <a:endParaRPr lang="en-US" sz="2000" dirty="0" smtClean="0">
              <a:solidFill>
                <a:schemeClr val="accent1">
                  <a:lumMod val="75000"/>
                </a:schemeClr>
              </a:solidFill>
            </a:endParaRPr>
          </a:p>
          <a:p>
            <a:pPr marL="0" indent="0">
              <a:buNone/>
            </a:pPr>
            <a:r>
              <a:rPr lang="en-US" sz="2000" dirty="0">
                <a:solidFill>
                  <a:schemeClr val="accent1">
                    <a:lumMod val="75000"/>
                  </a:schemeClr>
                </a:solidFill>
              </a:rPr>
              <a:t>	</a:t>
            </a:r>
            <a:r>
              <a:rPr lang="en-US" sz="2000" dirty="0" smtClean="0">
                <a:solidFill>
                  <a:schemeClr val="accent1">
                    <a:lumMod val="75000"/>
                  </a:schemeClr>
                </a:solidFill>
              </a:rPr>
              <a:t> </a:t>
            </a:r>
            <a:r>
              <a:rPr lang="en-US" sz="2000" dirty="0">
                <a:solidFill>
                  <a:schemeClr val="accent1">
                    <a:lumMod val="75000"/>
                  </a:schemeClr>
                </a:solidFill>
              </a:rPr>
              <a:t>– Craig Pearson in </a:t>
            </a:r>
            <a:r>
              <a:rPr lang="en-US" sz="2000" i="1" dirty="0">
                <a:solidFill>
                  <a:schemeClr val="accent1">
                    <a:lumMod val="75000"/>
                  </a:schemeClr>
                </a:solidFill>
              </a:rPr>
              <a:t>The Supreme Awakening </a:t>
            </a:r>
            <a:endParaRPr lang="en-US" sz="2000" dirty="0">
              <a:solidFill>
                <a:schemeClr val="accent1">
                  <a:lumMod val="75000"/>
                </a:schemeClr>
              </a:solidFill>
            </a:endParaRPr>
          </a:p>
        </p:txBody>
      </p:sp>
    </p:spTree>
    <p:extLst>
      <p:ext uri="{BB962C8B-B14F-4D97-AF65-F5344CB8AC3E}">
        <p14:creationId xmlns:p14="http://schemas.microsoft.com/office/powerpoint/2010/main" val="1839734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3945" y="733389"/>
            <a:ext cx="3439775" cy="5144998"/>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a:spAutoFit/>
          </a:bodyPr>
          <a:lstStyle/>
          <a:p>
            <a:pPr>
              <a:lnSpc>
                <a:spcPct val="150000"/>
              </a:lnSpc>
            </a:pPr>
            <a:r>
              <a:rPr lang="en-US" sz="2000" dirty="0" smtClean="0">
                <a:solidFill>
                  <a:schemeClr val="tx1">
                    <a:lumMod val="85000"/>
                    <a:lumOff val="15000"/>
                  </a:schemeClr>
                </a:solidFill>
                <a:latin typeface="Garamond"/>
                <a:cs typeface="Garamond"/>
              </a:rPr>
              <a:t>“Although </a:t>
            </a:r>
            <a:r>
              <a:rPr lang="en-US" sz="2000" dirty="0">
                <a:solidFill>
                  <a:schemeClr val="tx1">
                    <a:lumMod val="85000"/>
                    <a:lumOff val="15000"/>
                  </a:schemeClr>
                </a:solidFill>
                <a:latin typeface="Garamond"/>
                <a:cs typeface="Garamond"/>
              </a:rPr>
              <a:t>this </a:t>
            </a:r>
            <a:r>
              <a:rPr lang="en-US" sz="2000" i="1" dirty="0">
                <a:solidFill>
                  <a:schemeClr val="tx1">
                    <a:lumMod val="85000"/>
                    <a:lumOff val="15000"/>
                  </a:schemeClr>
                </a:solidFill>
                <a:latin typeface="Garamond"/>
                <a:cs typeface="Garamond"/>
              </a:rPr>
              <a:t>Logos</a:t>
            </a:r>
            <a:r>
              <a:rPr lang="en-US" sz="2000" dirty="0">
                <a:solidFill>
                  <a:schemeClr val="tx1">
                    <a:lumMod val="85000"/>
                    <a:lumOff val="15000"/>
                  </a:schemeClr>
                </a:solidFill>
                <a:latin typeface="Garamond"/>
                <a:cs typeface="Garamond"/>
              </a:rPr>
              <a:t> is eternally valid, yet men are unable to understand it…although all things come to pass in accordance with this </a:t>
            </a:r>
            <a:r>
              <a:rPr lang="en-US" sz="2000" i="1" dirty="0">
                <a:solidFill>
                  <a:schemeClr val="tx1">
                    <a:lumMod val="85000"/>
                    <a:lumOff val="15000"/>
                  </a:schemeClr>
                </a:solidFill>
                <a:latin typeface="Garamond"/>
                <a:cs typeface="Garamond"/>
              </a:rPr>
              <a:t>Logos</a:t>
            </a:r>
            <a:r>
              <a:rPr lang="en-US" sz="2000" dirty="0">
                <a:solidFill>
                  <a:schemeClr val="tx1">
                    <a:lumMod val="85000"/>
                    <a:lumOff val="15000"/>
                  </a:schemeClr>
                </a:solidFill>
                <a:latin typeface="Garamond"/>
                <a:cs typeface="Garamond"/>
              </a:rPr>
              <a:t>, men </a:t>
            </a:r>
            <a:endParaRPr lang="en-US" sz="2000" dirty="0" smtClean="0">
              <a:solidFill>
                <a:schemeClr val="tx1">
                  <a:lumMod val="85000"/>
                  <a:lumOff val="15000"/>
                </a:schemeClr>
              </a:solidFill>
              <a:latin typeface="Garamond"/>
              <a:cs typeface="Garamond"/>
            </a:endParaRPr>
          </a:p>
          <a:p>
            <a:pPr>
              <a:lnSpc>
                <a:spcPct val="150000"/>
              </a:lnSpc>
            </a:pPr>
            <a:r>
              <a:rPr lang="en-US" sz="2000" dirty="0" smtClean="0">
                <a:solidFill>
                  <a:schemeClr val="tx1">
                    <a:lumMod val="85000"/>
                    <a:lumOff val="15000"/>
                  </a:schemeClr>
                </a:solidFill>
                <a:latin typeface="Garamond"/>
                <a:cs typeface="Garamond"/>
              </a:rPr>
              <a:t>seem </a:t>
            </a:r>
            <a:r>
              <a:rPr lang="en-US" sz="2000" dirty="0">
                <a:solidFill>
                  <a:schemeClr val="tx1">
                    <a:lumMod val="85000"/>
                    <a:lumOff val="15000"/>
                  </a:schemeClr>
                </a:solidFill>
                <a:latin typeface="Garamond"/>
                <a:cs typeface="Garamond"/>
              </a:rPr>
              <a:t>to be quite without any experience </a:t>
            </a:r>
            <a:r>
              <a:rPr lang="en-US" sz="2000" dirty="0" smtClean="0">
                <a:solidFill>
                  <a:schemeClr val="tx1">
                    <a:lumMod val="85000"/>
                    <a:lumOff val="15000"/>
                  </a:schemeClr>
                </a:solidFill>
                <a:latin typeface="Garamond"/>
                <a:cs typeface="Garamond"/>
              </a:rPr>
              <a:t>of it (</a:t>
            </a:r>
            <a:r>
              <a:rPr lang="en-US" sz="2000" dirty="0" err="1" smtClean="0">
                <a:solidFill>
                  <a:schemeClr val="tx1">
                    <a:lumMod val="85000"/>
                    <a:lumOff val="15000"/>
                  </a:schemeClr>
                </a:solidFill>
                <a:latin typeface="Garamond"/>
                <a:cs typeface="Garamond"/>
              </a:rPr>
              <a:t>fr</a:t>
            </a:r>
            <a:r>
              <a:rPr lang="en-US" sz="2000" dirty="0" err="1">
                <a:solidFill>
                  <a:schemeClr val="tx1">
                    <a:lumMod val="85000"/>
                    <a:lumOff val="15000"/>
                  </a:schemeClr>
                </a:solidFill>
                <a:latin typeface="Garamond"/>
                <a:cs typeface="Garamond"/>
              </a:rPr>
              <a:t>.</a:t>
            </a:r>
            <a:r>
              <a:rPr lang="en-US" sz="2000" dirty="0">
                <a:solidFill>
                  <a:schemeClr val="tx1">
                    <a:lumMod val="85000"/>
                    <a:lumOff val="15000"/>
                  </a:schemeClr>
                </a:solidFill>
                <a:latin typeface="Garamond"/>
                <a:cs typeface="Garamond"/>
              </a:rPr>
              <a:t> </a:t>
            </a:r>
            <a:r>
              <a:rPr lang="en-US" sz="2000" dirty="0" smtClean="0">
                <a:solidFill>
                  <a:schemeClr val="tx1">
                    <a:lumMod val="85000"/>
                    <a:lumOff val="15000"/>
                  </a:schemeClr>
                </a:solidFill>
                <a:latin typeface="Garamond"/>
                <a:cs typeface="Garamond"/>
              </a:rPr>
              <a:t>1). </a:t>
            </a:r>
          </a:p>
          <a:p>
            <a:pPr>
              <a:lnSpc>
                <a:spcPct val="150000"/>
              </a:lnSpc>
            </a:pPr>
            <a:r>
              <a:rPr lang="en-US" sz="2000" dirty="0" smtClean="0">
                <a:solidFill>
                  <a:schemeClr val="tx1">
                    <a:lumMod val="85000"/>
                    <a:lumOff val="15000"/>
                  </a:schemeClr>
                </a:solidFill>
                <a:latin typeface="Garamond"/>
                <a:cs typeface="Garamond"/>
              </a:rPr>
              <a:t>Although </a:t>
            </a:r>
            <a:r>
              <a:rPr lang="en-US" sz="2000" dirty="0">
                <a:solidFill>
                  <a:schemeClr val="tx1">
                    <a:lumMod val="85000"/>
                    <a:lumOff val="15000"/>
                  </a:schemeClr>
                </a:solidFill>
                <a:latin typeface="Garamond"/>
                <a:cs typeface="Garamond"/>
              </a:rPr>
              <a:t>intimately connected </a:t>
            </a:r>
            <a:r>
              <a:rPr lang="en-US" sz="2000" dirty="0" smtClean="0">
                <a:solidFill>
                  <a:schemeClr val="tx1">
                    <a:lumMod val="85000"/>
                    <a:lumOff val="15000"/>
                  </a:schemeClr>
                </a:solidFill>
                <a:latin typeface="Garamond"/>
                <a:cs typeface="Garamond"/>
              </a:rPr>
              <a:t>with the </a:t>
            </a:r>
            <a:r>
              <a:rPr lang="en-US" sz="2000" i="1" dirty="0">
                <a:solidFill>
                  <a:schemeClr val="tx1">
                    <a:lumMod val="85000"/>
                    <a:lumOff val="15000"/>
                  </a:schemeClr>
                </a:solidFill>
                <a:latin typeface="Garamond"/>
                <a:cs typeface="Garamond"/>
              </a:rPr>
              <a:t>Logos</a:t>
            </a:r>
            <a:r>
              <a:rPr lang="en-US" sz="2000" dirty="0">
                <a:solidFill>
                  <a:schemeClr val="tx1">
                    <a:lumMod val="85000"/>
                    <a:lumOff val="15000"/>
                  </a:schemeClr>
                </a:solidFill>
                <a:latin typeface="Garamond"/>
                <a:cs typeface="Garamond"/>
              </a:rPr>
              <a:t>, men keep setting </a:t>
            </a:r>
            <a:r>
              <a:rPr lang="en-US" sz="2000" dirty="0" smtClean="0">
                <a:solidFill>
                  <a:schemeClr val="tx1">
                    <a:lumMod val="85000"/>
                    <a:lumOff val="15000"/>
                  </a:schemeClr>
                </a:solidFill>
                <a:latin typeface="Garamond"/>
                <a:cs typeface="Garamond"/>
              </a:rPr>
              <a:t>themselves against it.” </a:t>
            </a:r>
          </a:p>
          <a:p>
            <a:pPr>
              <a:lnSpc>
                <a:spcPct val="150000"/>
              </a:lnSpc>
            </a:pPr>
            <a:r>
              <a:rPr lang="en-US" sz="2000" dirty="0" smtClean="0">
                <a:solidFill>
                  <a:schemeClr val="tx1">
                    <a:lumMod val="85000"/>
                    <a:lumOff val="15000"/>
                  </a:schemeClr>
                </a:solidFill>
                <a:latin typeface="Garamond"/>
                <a:cs typeface="Garamond"/>
              </a:rPr>
              <a:t>(Heraclitus, fr</a:t>
            </a:r>
            <a:r>
              <a:rPr lang="en-US" sz="2000" dirty="0">
                <a:solidFill>
                  <a:schemeClr val="tx1">
                    <a:lumMod val="85000"/>
                    <a:lumOff val="15000"/>
                  </a:schemeClr>
                </a:solidFill>
                <a:latin typeface="Garamond"/>
                <a:cs typeface="Garamond"/>
              </a:rPr>
              <a:t>. </a:t>
            </a:r>
            <a:r>
              <a:rPr lang="en-US" sz="2000" dirty="0" smtClean="0">
                <a:solidFill>
                  <a:schemeClr val="tx1">
                    <a:lumMod val="85000"/>
                    <a:lumOff val="15000"/>
                  </a:schemeClr>
                </a:solidFill>
                <a:latin typeface="Garamond"/>
                <a:cs typeface="Garamond"/>
              </a:rPr>
              <a:t>64)</a:t>
            </a:r>
            <a:endParaRPr lang="en-US" sz="2000" dirty="0">
              <a:solidFill>
                <a:schemeClr val="tx1">
                  <a:lumMod val="85000"/>
                  <a:lumOff val="15000"/>
                </a:schemeClr>
              </a:solidFill>
              <a:latin typeface="Garamond"/>
              <a:cs typeface="Garamond"/>
            </a:endParaRPr>
          </a:p>
        </p:txBody>
      </p:sp>
      <p:pic>
        <p:nvPicPr>
          <p:cNvPr id="3" name="Picture 2" descr="heraclitus-weep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3976" y="733389"/>
            <a:ext cx="4284049" cy="5147558"/>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3261808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7355" y="318027"/>
            <a:ext cx="4549922" cy="6068328"/>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a:spAutoFit/>
          </a:bodyPr>
          <a:lstStyle/>
          <a:p>
            <a:pPr>
              <a:lnSpc>
                <a:spcPct val="150000"/>
              </a:lnSpc>
            </a:pPr>
            <a:r>
              <a:rPr lang="en-US" sz="2000" dirty="0" smtClean="0">
                <a:solidFill>
                  <a:schemeClr val="tx1"/>
                </a:solidFill>
                <a:latin typeface="Garamond"/>
                <a:cs typeface="Garamond"/>
              </a:rPr>
              <a:t>“How </a:t>
            </a:r>
            <a:r>
              <a:rPr lang="en-US" sz="2000" dirty="0">
                <a:solidFill>
                  <a:schemeClr val="tx1"/>
                </a:solidFill>
                <a:latin typeface="Garamond"/>
                <a:cs typeface="Garamond"/>
              </a:rPr>
              <a:t>can this feeble brain, that aches at a little calculus, ever hope to understand the complex immensity of which it is so transitory a fragment? Not that the intellect is useless; it has its modest place, and serves us well when it deals with relations and things; but how it falters before the eternal, the infinite, or the elementally real! In the presence of that silent reality which supports all appearances, and wells up in all consciousness, we need some other organ of perception and understanding than these senses and this reason</a:t>
            </a:r>
            <a:r>
              <a:rPr lang="en-US" sz="2000" dirty="0" smtClean="0">
                <a:solidFill>
                  <a:schemeClr val="tx1"/>
                </a:solidFill>
                <a:latin typeface="Garamond"/>
                <a:cs typeface="Garamond"/>
              </a:rPr>
              <a:t>.” (Will Durant, 1935)</a:t>
            </a:r>
            <a:endParaRPr lang="en-US" sz="2000" dirty="0">
              <a:solidFill>
                <a:schemeClr val="tx1"/>
              </a:solidFill>
              <a:latin typeface="Garamond"/>
              <a:cs typeface="Garamond"/>
            </a:endParaRPr>
          </a:p>
        </p:txBody>
      </p:sp>
      <p:pic>
        <p:nvPicPr>
          <p:cNvPr id="5" name="Picture 4" descr="will-durant-2.jpg"/>
          <p:cNvPicPr>
            <a:picLocks noChangeAspect="1"/>
          </p:cNvPicPr>
          <p:nvPr/>
        </p:nvPicPr>
        <p:blipFill>
          <a:blip r:embed="rId3" cstate="screen">
            <a:extLst>
              <a:ext uri="{BEBA8EAE-BF5A-486C-A8C5-ECC9F3942E4B}">
                <a14:imgProps xmlns:a14="http://schemas.microsoft.com/office/drawing/2010/main">
                  <a14:imgLayer r:embed="rId4">
                    <a14:imgEffect>
                      <a14:colorTemperature colorTemp="5900"/>
                    </a14:imgEffect>
                    <a14:imgEffect>
                      <a14:saturation sat="66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a:off x="450671" y="318027"/>
            <a:ext cx="3611791" cy="3263411"/>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36433009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IMG_6954.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182519"/>
            <a:ext cx="4706320" cy="3635153"/>
          </a:xfrm>
          <a:prstGeom prst="rect">
            <a:avLst/>
          </a:prstGeom>
        </p:spPr>
      </p:pic>
      <p:pic>
        <p:nvPicPr>
          <p:cNvPr id="7" name="Picture 6" descr="0.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797570"/>
            <a:ext cx="5060285" cy="4304024"/>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0" name="Picture 9" descr="Screen+Shot+2018-02-14+at+11.50.30+AM.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81228" y="1797570"/>
            <a:ext cx="4662772" cy="4304024"/>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2" name="Rectangle 1"/>
          <p:cNvSpPr/>
          <p:nvPr/>
        </p:nvSpPr>
        <p:spPr>
          <a:xfrm>
            <a:off x="1717523" y="542723"/>
            <a:ext cx="5721048" cy="738664"/>
          </a:xfrm>
          <a:prstGeom prst="rect">
            <a:avLst/>
          </a:prstGeom>
        </p:spPr>
        <p:txBody>
          <a:bodyPr wrap="square">
            <a:spAutoFit/>
          </a:bodyPr>
          <a:lstStyle/>
          <a:p>
            <a:pPr algn="ctr"/>
            <a:r>
              <a:rPr lang="en-US" sz="3200" dirty="0" smtClean="0">
                <a:solidFill>
                  <a:srgbClr val="2F5897"/>
                </a:solidFill>
              </a:rPr>
              <a:t>Inner and Outer Fulfillment</a:t>
            </a:r>
            <a:endParaRPr lang="en-US" sz="3200" dirty="0">
              <a:solidFill>
                <a:srgbClr val="2F5897"/>
              </a:solidFill>
            </a:endParaRPr>
          </a:p>
          <a:p>
            <a:pPr algn="ctr"/>
            <a:endParaRPr lang="en-US" sz="1000" dirty="0">
              <a:solidFill>
                <a:srgbClr val="2F5897"/>
              </a:solidFill>
            </a:endParaRPr>
          </a:p>
        </p:txBody>
      </p:sp>
    </p:spTree>
    <p:extLst>
      <p:ext uri="{BB962C8B-B14F-4D97-AF65-F5344CB8AC3E}">
        <p14:creationId xmlns:p14="http://schemas.microsoft.com/office/powerpoint/2010/main" val="15911866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4667" y="1820746"/>
            <a:ext cx="6519333" cy="3108544"/>
          </a:xfrm>
          <a:prstGeom prst="rect">
            <a:avLst/>
          </a:prstGeom>
        </p:spPr>
        <p:txBody>
          <a:bodyPr wrap="square">
            <a:spAutoFit/>
          </a:bodyPr>
          <a:lstStyle/>
          <a:p>
            <a:pPr algn="ctr"/>
            <a:r>
              <a:rPr lang="en-US" sz="2800" dirty="0" smtClean="0">
                <a:solidFill>
                  <a:schemeClr val="tx2"/>
                </a:solidFill>
              </a:rPr>
              <a:t>“</a:t>
            </a:r>
            <a:r>
              <a:rPr lang="en-US" sz="2800" dirty="0">
                <a:solidFill>
                  <a:schemeClr val="tx2"/>
                </a:solidFill>
              </a:rPr>
              <a:t>The first duty is to make use of the possession of this beautiful </a:t>
            </a:r>
            <a:endParaRPr lang="en-US" sz="2800" dirty="0" smtClean="0">
              <a:solidFill>
                <a:schemeClr val="tx2"/>
              </a:solidFill>
            </a:endParaRPr>
          </a:p>
          <a:p>
            <a:pPr algn="ctr"/>
            <a:r>
              <a:rPr lang="en-US" sz="2800" dirty="0" smtClean="0">
                <a:solidFill>
                  <a:schemeClr val="tx2"/>
                </a:solidFill>
              </a:rPr>
              <a:t>instrument </a:t>
            </a:r>
            <a:r>
              <a:rPr lang="en-US" sz="2800" dirty="0">
                <a:solidFill>
                  <a:schemeClr val="tx2"/>
                </a:solidFill>
              </a:rPr>
              <a:t>that we have. </a:t>
            </a:r>
            <a:endParaRPr lang="en-US" sz="2800" dirty="0" smtClean="0">
              <a:solidFill>
                <a:schemeClr val="tx2"/>
              </a:solidFill>
            </a:endParaRPr>
          </a:p>
          <a:p>
            <a:pPr algn="ctr"/>
            <a:r>
              <a:rPr lang="en-US" sz="2800" dirty="0" smtClean="0">
                <a:solidFill>
                  <a:schemeClr val="tx2"/>
                </a:solidFill>
              </a:rPr>
              <a:t>Develop </a:t>
            </a:r>
            <a:r>
              <a:rPr lang="en-US" sz="2800" dirty="0">
                <a:solidFill>
                  <a:schemeClr val="tx2"/>
                </a:solidFill>
              </a:rPr>
              <a:t>it fully. </a:t>
            </a:r>
            <a:endParaRPr lang="en-US" sz="2800" dirty="0" smtClean="0">
              <a:solidFill>
                <a:schemeClr val="tx2"/>
              </a:solidFill>
            </a:endParaRPr>
          </a:p>
          <a:p>
            <a:pPr algn="ctr"/>
            <a:r>
              <a:rPr lang="en-US" sz="2800" dirty="0" smtClean="0">
                <a:solidFill>
                  <a:schemeClr val="tx2"/>
                </a:solidFill>
              </a:rPr>
              <a:t>Make </a:t>
            </a:r>
            <a:r>
              <a:rPr lang="en-US" sz="2800" dirty="0">
                <a:solidFill>
                  <a:schemeClr val="tx2"/>
                </a:solidFill>
              </a:rPr>
              <a:t>use of it fully.”</a:t>
            </a:r>
            <a:r>
              <a:rPr lang="en-US" sz="2800" dirty="0" smtClean="0">
                <a:solidFill>
                  <a:schemeClr val="tx2"/>
                </a:solidFill>
                <a:effectLst/>
              </a:rPr>
              <a:t> </a:t>
            </a:r>
          </a:p>
          <a:p>
            <a:pPr algn="ctr"/>
            <a:endParaRPr lang="en-US" sz="2800" dirty="0" smtClean="0">
              <a:solidFill>
                <a:schemeClr val="tx2"/>
              </a:solidFill>
            </a:endParaRPr>
          </a:p>
          <a:p>
            <a:pPr algn="ctr"/>
            <a:r>
              <a:rPr lang="en-US" sz="2800" dirty="0" smtClean="0">
                <a:solidFill>
                  <a:schemeClr val="tx2"/>
                </a:solidFill>
              </a:rPr>
              <a:t>—Maharishi (1971) </a:t>
            </a:r>
            <a:endParaRPr lang="en-US" sz="2800" dirty="0">
              <a:solidFill>
                <a:schemeClr val="tx2"/>
              </a:solidFill>
            </a:endParaRPr>
          </a:p>
        </p:txBody>
      </p:sp>
    </p:spTree>
    <p:extLst>
      <p:ext uri="{BB962C8B-B14F-4D97-AF65-F5344CB8AC3E}">
        <p14:creationId xmlns:p14="http://schemas.microsoft.com/office/powerpoint/2010/main" val="14244927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56735" y="5344542"/>
            <a:ext cx="5432850" cy="1391729"/>
          </a:xfrm>
        </p:spPr>
        <p:txBody>
          <a:bodyPr>
            <a:normAutofit/>
          </a:bodyPr>
          <a:lstStyle/>
          <a:p>
            <a:r>
              <a:rPr lang="en-US" sz="3200" dirty="0" smtClean="0"/>
              <a:t>Expanding </a:t>
            </a:r>
            <a:r>
              <a:rPr lang="en-US" sz="3200" dirty="0"/>
              <a:t>the </a:t>
            </a:r>
            <a:endParaRPr lang="en-US" sz="3200" dirty="0" smtClean="0"/>
          </a:p>
          <a:p>
            <a:r>
              <a:rPr lang="en-US" sz="3200" dirty="0" smtClean="0"/>
              <a:t>Container </a:t>
            </a:r>
            <a:r>
              <a:rPr lang="en-US" sz="3200" dirty="0"/>
              <a:t>of </a:t>
            </a:r>
            <a:r>
              <a:rPr lang="en-US" sz="3200" dirty="0" smtClean="0"/>
              <a:t>Knowledge</a:t>
            </a:r>
            <a:r>
              <a:rPr lang="en-US" sz="3200" dirty="0" smtClean="0">
                <a:effectLst/>
              </a:rPr>
              <a:t> </a:t>
            </a:r>
            <a:endParaRPr lang="en-US" sz="3200" dirty="0"/>
          </a:p>
        </p:txBody>
      </p:sp>
      <p:pic>
        <p:nvPicPr>
          <p:cNvPr id="5" name="Picture 4" descr="photo-1600738973956-729a6ae7324a.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96078" y="1826383"/>
            <a:ext cx="4859853" cy="3241522"/>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7" name="Rectangle 6"/>
          <p:cNvSpPr/>
          <p:nvPr/>
        </p:nvSpPr>
        <p:spPr>
          <a:xfrm>
            <a:off x="2196078" y="577930"/>
            <a:ext cx="4898572" cy="954107"/>
          </a:xfrm>
          <a:prstGeom prst="rect">
            <a:avLst/>
          </a:prstGeom>
        </p:spPr>
        <p:txBody>
          <a:bodyPr wrap="square">
            <a:spAutoFit/>
          </a:bodyPr>
          <a:lstStyle/>
          <a:p>
            <a:pPr algn="dist"/>
            <a:r>
              <a:rPr lang="en-US" sz="2800" dirty="0">
                <a:solidFill>
                  <a:schemeClr val="tx1">
                    <a:lumMod val="65000"/>
                    <a:lumOff val="35000"/>
                  </a:schemeClr>
                </a:solidFill>
                <a:latin typeface="+mj-lt"/>
              </a:rPr>
              <a:t>Knowledge of the Knower </a:t>
            </a:r>
            <a:endParaRPr lang="en-US" sz="2800" dirty="0" smtClean="0">
              <a:solidFill>
                <a:schemeClr val="tx1">
                  <a:lumMod val="65000"/>
                  <a:lumOff val="35000"/>
                </a:schemeClr>
              </a:solidFill>
              <a:latin typeface="+mj-lt"/>
            </a:endParaRPr>
          </a:p>
          <a:p>
            <a:pPr algn="dist"/>
            <a:r>
              <a:rPr lang="en-US" sz="2800" dirty="0" smtClean="0">
                <a:solidFill>
                  <a:schemeClr val="tx1">
                    <a:lumMod val="65000"/>
                    <a:lumOff val="35000"/>
                  </a:schemeClr>
                </a:solidFill>
                <a:latin typeface="+mj-lt"/>
              </a:rPr>
              <a:t>as </a:t>
            </a:r>
            <a:r>
              <a:rPr lang="en-US" sz="2800" dirty="0">
                <a:solidFill>
                  <a:schemeClr val="tx1">
                    <a:lumMod val="65000"/>
                    <a:lumOff val="35000"/>
                  </a:schemeClr>
                </a:solidFill>
                <a:latin typeface="+mj-lt"/>
              </a:rPr>
              <a:t>the Basis of all Knowing</a:t>
            </a:r>
            <a:r>
              <a:rPr lang="en-US" sz="2800" b="1" dirty="0">
                <a:solidFill>
                  <a:schemeClr val="tx1">
                    <a:lumMod val="65000"/>
                    <a:lumOff val="35000"/>
                  </a:schemeClr>
                </a:solidFill>
                <a:latin typeface="+mj-lt"/>
              </a:rPr>
              <a:t> </a:t>
            </a:r>
            <a:endParaRPr lang="en-US" sz="2800" dirty="0"/>
          </a:p>
        </p:txBody>
      </p:sp>
    </p:spTree>
    <p:extLst>
      <p:ext uri="{BB962C8B-B14F-4D97-AF65-F5344CB8AC3E}">
        <p14:creationId xmlns:p14="http://schemas.microsoft.com/office/powerpoint/2010/main" val="19124614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853749"/>
            <a:ext cx="7639056" cy="3617521"/>
          </a:xfrm>
        </p:spPr>
        <p:txBody>
          <a:bodyPr/>
          <a:lstStyle/>
          <a:p>
            <a:r>
              <a:rPr lang="en-US" dirty="0" smtClean="0">
                <a:solidFill>
                  <a:srgbClr val="2F5897"/>
                </a:solidFill>
              </a:rPr>
              <a:t>16 Principles of Creative Intelligence</a:t>
            </a:r>
            <a:endParaRPr lang="en-US" dirty="0">
              <a:solidFill>
                <a:srgbClr val="2F5897"/>
              </a:solidFill>
            </a:endParaRPr>
          </a:p>
        </p:txBody>
      </p:sp>
      <p:sp>
        <p:nvSpPr>
          <p:cNvPr id="2" name="Subtitle 1"/>
          <p:cNvSpPr>
            <a:spLocks noGrp="1"/>
          </p:cNvSpPr>
          <p:nvPr>
            <p:ph type="subTitle" idx="1"/>
          </p:nvPr>
        </p:nvSpPr>
        <p:spPr>
          <a:xfrm>
            <a:off x="1225223" y="5206265"/>
            <a:ext cx="6553200" cy="457200"/>
          </a:xfrm>
        </p:spPr>
        <p:txBody>
          <a:bodyPr>
            <a:noAutofit/>
          </a:bodyPr>
          <a:lstStyle/>
          <a:p>
            <a:r>
              <a:rPr lang="en-US" sz="3200" dirty="0" smtClean="0">
                <a:solidFill>
                  <a:schemeClr val="accent5"/>
                </a:solidFill>
              </a:rPr>
              <a:t>Universal Principles in nature</a:t>
            </a:r>
            <a:endParaRPr lang="en-US" sz="3200" dirty="0">
              <a:solidFill>
                <a:schemeClr val="accent5"/>
              </a:solidFill>
            </a:endParaRPr>
          </a:p>
        </p:txBody>
      </p:sp>
    </p:spTree>
    <p:extLst>
      <p:ext uri="{BB962C8B-B14F-4D97-AF65-F5344CB8AC3E}">
        <p14:creationId xmlns:p14="http://schemas.microsoft.com/office/powerpoint/2010/main" val="10022394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07443" y="1828637"/>
            <a:ext cx="6249452" cy="1349087"/>
          </a:xfrm>
          <a:prstGeom prst="rect">
            <a:avLst/>
          </a:prstGeom>
          <a:noFill/>
        </p:spPr>
        <p:txBody>
          <a:bodyPr wrap="none" rtlCol="0">
            <a:spAutoFit/>
          </a:bodyPr>
          <a:lstStyle/>
          <a:p>
            <a:pPr>
              <a:lnSpc>
                <a:spcPct val="150000"/>
              </a:lnSpc>
            </a:pPr>
            <a:r>
              <a:rPr lang="en-US" sz="2800" dirty="0" smtClean="0">
                <a:solidFill>
                  <a:schemeClr val="accent1">
                    <a:lumMod val="75000"/>
                  </a:schemeClr>
                </a:solidFill>
              </a:rPr>
              <a:t>We are a part of nature.</a:t>
            </a:r>
          </a:p>
          <a:p>
            <a:pPr>
              <a:lnSpc>
                <a:spcPct val="150000"/>
              </a:lnSpc>
            </a:pPr>
            <a:r>
              <a:rPr lang="en-US" sz="2800" dirty="0" smtClean="0">
                <a:solidFill>
                  <a:schemeClr val="accent1">
                    <a:lumMod val="75000"/>
                  </a:schemeClr>
                </a:solidFill>
              </a:rPr>
              <a:t>These 16 principles are a part of us.</a:t>
            </a:r>
            <a:endParaRPr lang="en-US" sz="2800" dirty="0">
              <a:solidFill>
                <a:schemeClr val="accent1">
                  <a:lumMod val="75000"/>
                </a:schemeClr>
              </a:solidFill>
            </a:endParaRPr>
          </a:p>
        </p:txBody>
      </p:sp>
      <p:sp>
        <p:nvSpPr>
          <p:cNvPr id="9" name="Title 8"/>
          <p:cNvSpPr>
            <a:spLocks noGrp="1"/>
          </p:cNvSpPr>
          <p:nvPr>
            <p:ph type="title"/>
          </p:nvPr>
        </p:nvSpPr>
        <p:spPr>
          <a:xfrm>
            <a:off x="914400" y="4808578"/>
            <a:ext cx="7328514" cy="1249694"/>
          </a:xfrm>
        </p:spPr>
        <p:txBody>
          <a:bodyPr>
            <a:normAutofit fontScale="90000"/>
          </a:bodyPr>
          <a:lstStyle/>
          <a:p>
            <a:pPr>
              <a:lnSpc>
                <a:spcPct val="150000"/>
              </a:lnSpc>
            </a:pPr>
            <a:r>
              <a:rPr lang="en-US" spc="300" dirty="0"/>
              <a:t>We are a part of nature.</a:t>
            </a:r>
            <a:br>
              <a:rPr lang="en-US" spc="300" dirty="0"/>
            </a:br>
            <a:r>
              <a:rPr lang="en-US" spc="300" dirty="0"/>
              <a:t>These 16 principles are a part of us.</a:t>
            </a:r>
            <a:br>
              <a:rPr lang="en-US" spc="300" dirty="0"/>
            </a:br>
            <a:endParaRPr lang="en-US" spc="300" dirty="0"/>
          </a:p>
        </p:txBody>
      </p:sp>
      <p:pic>
        <p:nvPicPr>
          <p:cNvPr id="12" name="Picture Placeholder 11" descr="boy-daylight-environment-737586.jpg"/>
          <p:cNvPicPr>
            <a:picLocks noGrp="1" noChangeAspect="1"/>
          </p:cNvPicPr>
          <p:nvPr>
            <p:ph type="pic" idx="1"/>
          </p:nvPr>
        </p:nvPicPr>
        <p:blipFill>
          <a:blip r:embed="rId3" cstate="screen">
            <a:extLst>
              <a:ext uri="{28A0092B-C50C-407E-A947-70E740481C1C}">
                <a14:useLocalDpi xmlns:a14="http://schemas.microsoft.com/office/drawing/2010/main"/>
              </a:ext>
            </a:extLst>
          </a:blip>
          <a:srcRect/>
          <a:stretch>
            <a:fillRect/>
          </a:stretch>
        </p:blipFill>
        <p:spPr>
          <a:xfrm>
            <a:off x="685531" y="477014"/>
            <a:ext cx="7772400" cy="4331564"/>
          </a:xfrm>
        </p:spPr>
      </p:pic>
    </p:spTree>
    <p:extLst>
      <p:ext uri="{BB962C8B-B14F-4D97-AF65-F5344CB8AC3E}">
        <p14:creationId xmlns:p14="http://schemas.microsoft.com/office/powerpoint/2010/main" val="27891833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 TextBox">
            <a:extLst>
              <a:ext uri="{FF2B5EF4-FFF2-40B4-BE49-F238E27FC236}">
                <a16:creationId xmlns="" xmlns:a16="http://schemas.microsoft.com/office/drawing/2014/main" id="{AC45C272-3D47-4DAF-A324-58F999C59B69}"/>
              </a:ext>
            </a:extLst>
          </p:cNvPr>
          <p:cNvSpPr txBox="1"/>
          <p:nvPr/>
        </p:nvSpPr>
        <p:spPr>
          <a:xfrm>
            <a:off x="-291629" y="2065453"/>
            <a:ext cx="9144000" cy="8771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lnSpc>
                <a:spcPct val="150000"/>
              </a:lnSpc>
              <a:spcBef>
                <a:spcPts val="600"/>
              </a:spcBef>
            </a:pPr>
            <a:r>
              <a:rPr 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Georgia" panose="02040502050405020303" pitchFamily="18" charset="0"/>
                <a:cs typeface="Praja" pitchFamily="18" charset="0"/>
              </a:rPr>
              <a:t>1. The Nature of Life is to Grow</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Georgia" panose="02040502050405020303" pitchFamily="18" charset="0"/>
              <a:cs typeface="Praja" pitchFamily="18" charset="0"/>
            </a:endParaRPr>
          </a:p>
        </p:txBody>
      </p:sp>
      <p:pic>
        <p:nvPicPr>
          <p:cNvPr id="3" name="Picture 2" descr="why-is-the-universe-made-mostly-of-matter-and-not-antimatter-333516.jpg"/>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a:ext>
            </a:extLst>
          </a:blip>
          <a:srcRect r="-8479"/>
          <a:stretch/>
        </p:blipFill>
        <p:spPr>
          <a:xfrm>
            <a:off x="0" y="1580444"/>
            <a:ext cx="4844013" cy="2746963"/>
          </a:xfrm>
          <a:prstGeom prst="rect">
            <a:avLst/>
          </a:prstGeom>
        </p:spPr>
        <p:style>
          <a:lnRef idx="1">
            <a:schemeClr val="dk1"/>
          </a:lnRef>
          <a:fillRef idx="2">
            <a:schemeClr val="dk1"/>
          </a:fillRef>
          <a:effectRef idx="1">
            <a:schemeClr val="dk1"/>
          </a:effectRef>
          <a:fontRef idx="minor">
            <a:schemeClr val="dk1"/>
          </a:fontRef>
        </p:style>
      </p:pic>
      <p:pic>
        <p:nvPicPr>
          <p:cNvPr id="7" name="Picture 6" descr="download.jpg"/>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1" y="4111037"/>
            <a:ext cx="4465383" cy="2746963"/>
          </a:xfrm>
          <a:prstGeom prst="rect">
            <a:avLst/>
          </a:prstGeom>
        </p:spPr>
        <p:style>
          <a:lnRef idx="1">
            <a:schemeClr val="dk1"/>
          </a:lnRef>
          <a:fillRef idx="2">
            <a:schemeClr val="dk1"/>
          </a:fillRef>
          <a:effectRef idx="1">
            <a:schemeClr val="dk1"/>
          </a:effectRef>
          <a:fontRef idx="minor">
            <a:schemeClr val="dk1"/>
          </a:fontRef>
        </p:style>
      </p:pic>
      <p:pic>
        <p:nvPicPr>
          <p:cNvPr id="10" name="Picture 9" descr="growth-chart-percentiles.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465384" y="4111037"/>
            <a:ext cx="2053950" cy="2754596"/>
          </a:xfrm>
          <a:prstGeom prst="rect">
            <a:avLst/>
          </a:prstGeom>
        </p:spPr>
        <p:style>
          <a:lnRef idx="1">
            <a:schemeClr val="dk1"/>
          </a:lnRef>
          <a:fillRef idx="2">
            <a:schemeClr val="dk1"/>
          </a:fillRef>
          <a:effectRef idx="1">
            <a:schemeClr val="dk1"/>
          </a:effectRef>
          <a:fontRef idx="minor">
            <a:schemeClr val="dk1"/>
          </a:fontRef>
        </p:style>
      </p:pic>
      <p:pic>
        <p:nvPicPr>
          <p:cNvPr id="11" name="Picture 10" descr="1_2NY126ys5C-nnFFKz1ejnQ.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97035" y="4111037"/>
            <a:ext cx="2746963" cy="2746963"/>
          </a:xfrm>
          <a:prstGeom prst="rect">
            <a:avLst/>
          </a:prstGeom>
        </p:spPr>
        <p:style>
          <a:lnRef idx="1">
            <a:schemeClr val="dk1"/>
          </a:lnRef>
          <a:fillRef idx="2">
            <a:schemeClr val="dk1"/>
          </a:fillRef>
          <a:effectRef idx="1">
            <a:schemeClr val="dk1"/>
          </a:effectRef>
          <a:fontRef idx="minor">
            <a:schemeClr val="dk1"/>
          </a:fontRef>
        </p:style>
      </p:pic>
      <p:pic>
        <p:nvPicPr>
          <p:cNvPr id="13" name="Picture 12" descr="Screen-Shot-2019-10-30-at-1.16.35-PM-900x598.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65384" y="1580444"/>
            <a:ext cx="4678614" cy="2530593"/>
          </a:xfrm>
          <a:prstGeom prst="rect">
            <a:avLst/>
          </a:prstGeom>
        </p:spPr>
        <p:style>
          <a:lnRef idx="1">
            <a:schemeClr val="dk1"/>
          </a:lnRef>
          <a:fillRef idx="2">
            <a:schemeClr val="dk1"/>
          </a:fillRef>
          <a:effectRef idx="1">
            <a:schemeClr val="dk1"/>
          </a:effectRef>
          <a:fontRef idx="minor">
            <a:schemeClr val="dk1"/>
          </a:fontRef>
        </p:style>
      </p:pic>
      <p:sp>
        <p:nvSpPr>
          <p:cNvPr id="2" name="Title 1"/>
          <p:cNvSpPr>
            <a:spLocks noGrp="1"/>
          </p:cNvSpPr>
          <p:nvPr>
            <p:ph type="title"/>
          </p:nvPr>
        </p:nvSpPr>
        <p:spPr>
          <a:xfrm>
            <a:off x="-2286" y="166440"/>
            <a:ext cx="9144000" cy="955840"/>
          </a:xfrm>
        </p:spPr>
        <p:txBody>
          <a:bodyPr/>
          <a:lstStyle/>
          <a:p>
            <a:r>
              <a:rPr lang="en-US" sz="4800" dirty="0">
                <a:solidFill>
                  <a:srgbClr val="2F5897"/>
                </a:solidFill>
              </a:rPr>
              <a:t>1. The Nature of Life is to Grow</a:t>
            </a:r>
          </a:p>
        </p:txBody>
      </p:sp>
    </p:spTree>
    <p:extLst>
      <p:ext uri="{BB962C8B-B14F-4D97-AF65-F5344CB8AC3E}">
        <p14:creationId xmlns:p14="http://schemas.microsoft.com/office/powerpoint/2010/main" val="32748137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59852" y="0"/>
            <a:ext cx="6284148" cy="6858000"/>
          </a:xfrm>
          <a:prstGeom prst="rect">
            <a:avLst/>
          </a:prstGeom>
          <a:gradFill>
            <a:gsLst>
              <a:gs pos="100000">
                <a:schemeClr val="accent1">
                  <a:shade val="51000"/>
                  <a:satMod val="130000"/>
                  <a:alpha val="73000"/>
                </a:schemeClr>
              </a:gs>
              <a:gs pos="41000">
                <a:schemeClr val="accent1">
                  <a:shade val="93000"/>
                  <a:satMod val="130000"/>
                </a:schemeClr>
              </a:gs>
              <a:gs pos="99000">
                <a:schemeClr val="accent1">
                  <a:shade val="94000"/>
                  <a:satMod val="135000"/>
                  <a:alpha val="1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ELLrbe_XkAADFVY.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2529" y="0"/>
            <a:ext cx="5201204" cy="6858000"/>
          </a:xfrm>
          <a:prstGeom prst="rect">
            <a:avLst/>
          </a:prstGeom>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pic>
      <p:sp>
        <p:nvSpPr>
          <p:cNvPr id="5" name="Title 4"/>
          <p:cNvSpPr>
            <a:spLocks noGrp="1"/>
          </p:cNvSpPr>
          <p:nvPr>
            <p:ph type="title"/>
          </p:nvPr>
        </p:nvSpPr>
        <p:spPr>
          <a:xfrm>
            <a:off x="-2736313" y="3495925"/>
            <a:ext cx="8229600" cy="1600200"/>
          </a:xfrm>
        </p:spPr>
        <p:txBody>
          <a:bodyPr/>
          <a:lstStyle/>
          <a:p>
            <a:r>
              <a:rPr lang="en-US" sz="4800" dirty="0">
                <a:solidFill>
                  <a:srgbClr val="2F5897"/>
                </a:solidFill>
              </a:rPr>
              <a:t>1. The </a:t>
            </a:r>
            <a:r>
              <a:rPr lang="en-US" sz="4800" dirty="0" smtClean="0">
                <a:solidFill>
                  <a:srgbClr val="2F5897"/>
                </a:solidFill>
              </a:rPr>
              <a:t/>
            </a:r>
            <a:br>
              <a:rPr lang="en-US" sz="4800" dirty="0" smtClean="0">
                <a:solidFill>
                  <a:srgbClr val="2F5897"/>
                </a:solidFill>
              </a:rPr>
            </a:br>
            <a:r>
              <a:rPr lang="en-US" sz="4800" dirty="0" smtClean="0">
                <a:solidFill>
                  <a:srgbClr val="2F5897"/>
                </a:solidFill>
              </a:rPr>
              <a:t>Nature </a:t>
            </a:r>
            <a:br>
              <a:rPr lang="en-US" sz="4800" dirty="0" smtClean="0">
                <a:solidFill>
                  <a:srgbClr val="2F5897"/>
                </a:solidFill>
              </a:rPr>
            </a:br>
            <a:r>
              <a:rPr lang="en-US" sz="4800" dirty="0" smtClean="0">
                <a:solidFill>
                  <a:srgbClr val="2F5897"/>
                </a:solidFill>
              </a:rPr>
              <a:t>of </a:t>
            </a:r>
            <a:r>
              <a:rPr lang="en-US" sz="4800" dirty="0">
                <a:solidFill>
                  <a:srgbClr val="2F5897"/>
                </a:solidFill>
              </a:rPr>
              <a:t>Life </a:t>
            </a:r>
            <a:r>
              <a:rPr lang="en-US" sz="4800" dirty="0" smtClean="0">
                <a:solidFill>
                  <a:srgbClr val="2F5897"/>
                </a:solidFill>
              </a:rPr>
              <a:t/>
            </a:r>
            <a:br>
              <a:rPr lang="en-US" sz="4800" dirty="0" smtClean="0">
                <a:solidFill>
                  <a:srgbClr val="2F5897"/>
                </a:solidFill>
              </a:rPr>
            </a:br>
            <a:r>
              <a:rPr lang="en-US" sz="4800" dirty="0" smtClean="0">
                <a:solidFill>
                  <a:srgbClr val="2F5897"/>
                </a:solidFill>
              </a:rPr>
              <a:t>is </a:t>
            </a:r>
            <a:r>
              <a:rPr lang="en-US" sz="4800" dirty="0">
                <a:solidFill>
                  <a:srgbClr val="2F5897"/>
                </a:solidFill>
              </a:rPr>
              <a:t>to </a:t>
            </a:r>
            <a:r>
              <a:rPr lang="en-US" sz="4800" dirty="0" smtClean="0">
                <a:solidFill>
                  <a:srgbClr val="2F5897"/>
                </a:solidFill>
              </a:rPr>
              <a:t/>
            </a:r>
            <a:br>
              <a:rPr lang="en-US" sz="4800" dirty="0" smtClean="0">
                <a:solidFill>
                  <a:srgbClr val="2F5897"/>
                </a:solidFill>
              </a:rPr>
            </a:br>
            <a:r>
              <a:rPr lang="en-US" sz="4800" dirty="0" smtClean="0">
                <a:solidFill>
                  <a:srgbClr val="2F5897"/>
                </a:solidFill>
              </a:rPr>
              <a:t>Grow</a:t>
            </a:r>
            <a:endParaRPr lang="en-US" sz="4800" dirty="0">
              <a:solidFill>
                <a:srgbClr val="2F5897"/>
              </a:solidFill>
            </a:endParaRPr>
          </a:p>
        </p:txBody>
      </p:sp>
    </p:spTree>
    <p:extLst>
      <p:ext uri="{BB962C8B-B14F-4D97-AF65-F5344CB8AC3E}">
        <p14:creationId xmlns:p14="http://schemas.microsoft.com/office/powerpoint/2010/main" val="24729056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2310" y="705483"/>
            <a:ext cx="6202702" cy="4639732"/>
          </a:xfrm>
          <a:prstGeom prst="rect">
            <a:avLst/>
          </a:prstGeom>
        </p:spPr>
        <p:txBody>
          <a:bodyPr wrap="square">
            <a:spAutoFit/>
          </a:bodyPr>
          <a:lstStyle/>
          <a:p>
            <a:pPr algn="ctr">
              <a:lnSpc>
                <a:spcPct val="150000"/>
              </a:lnSpc>
            </a:pPr>
            <a:r>
              <a:rPr lang="en-US" b="1" dirty="0">
                <a:solidFill>
                  <a:srgbClr val="2D5594"/>
                </a:solidFill>
                <a:latin typeface="+mj-lt"/>
              </a:rPr>
              <a:t>Main Points</a:t>
            </a:r>
            <a:endParaRPr lang="en-US" dirty="0">
              <a:solidFill>
                <a:srgbClr val="2D5594"/>
              </a:solidFill>
              <a:latin typeface="+mj-lt"/>
            </a:endParaRPr>
          </a:p>
          <a:p>
            <a:pPr>
              <a:lnSpc>
                <a:spcPct val="150000"/>
              </a:lnSpc>
            </a:pPr>
            <a:r>
              <a:rPr lang="en-US" b="1" dirty="0">
                <a:solidFill>
                  <a:srgbClr val="2D5594"/>
                </a:solidFill>
                <a:latin typeface="+mj-lt"/>
              </a:rPr>
              <a:t> </a:t>
            </a:r>
            <a:endParaRPr lang="en-US" dirty="0">
              <a:solidFill>
                <a:srgbClr val="2D5594"/>
              </a:solidFill>
              <a:latin typeface="+mj-lt"/>
            </a:endParaRPr>
          </a:p>
          <a:p>
            <a:pPr lvl="0">
              <a:lnSpc>
                <a:spcPct val="150000"/>
              </a:lnSpc>
            </a:pPr>
            <a:r>
              <a:rPr lang="en-US" dirty="0" smtClean="0">
                <a:solidFill>
                  <a:srgbClr val="2D5594"/>
                </a:solidFill>
                <a:latin typeface="+mj-lt"/>
              </a:rPr>
              <a:t>1. Science </a:t>
            </a:r>
            <a:r>
              <a:rPr lang="en-US" dirty="0">
                <a:solidFill>
                  <a:srgbClr val="2D5594"/>
                </a:solidFill>
                <a:latin typeface="+mj-lt"/>
              </a:rPr>
              <a:t>has two aspects: theoretical or intellectual understanding, and practical applications</a:t>
            </a:r>
            <a:r>
              <a:rPr lang="en-US" b="1" dirty="0">
                <a:solidFill>
                  <a:srgbClr val="2D5594"/>
                </a:solidFill>
                <a:latin typeface="+mj-lt"/>
              </a:rPr>
              <a:t> </a:t>
            </a:r>
            <a:r>
              <a:rPr lang="en-US" dirty="0">
                <a:solidFill>
                  <a:srgbClr val="2D5594"/>
                </a:solidFill>
                <a:latin typeface="+mj-lt"/>
              </a:rPr>
              <a:t>or technologies. Just as Computer Science consists of theories like recursion and algorithms, and practical applications like Java; so STC also consists of theory, in the form of the intellectual understanding of the field of consciousness, and practical applications </a:t>
            </a:r>
            <a:r>
              <a:rPr lang="en-US" dirty="0" smtClean="0">
                <a:solidFill>
                  <a:srgbClr val="2D5594"/>
                </a:solidFill>
                <a:latin typeface="+mj-lt"/>
              </a:rPr>
              <a:t>–Transcendental Meditation.</a:t>
            </a:r>
            <a:endParaRPr lang="en-US" dirty="0">
              <a:solidFill>
                <a:srgbClr val="2D5594"/>
              </a:solidFill>
              <a:latin typeface="+mj-lt"/>
            </a:endParaRPr>
          </a:p>
          <a:p>
            <a:pPr>
              <a:lnSpc>
                <a:spcPct val="150000"/>
              </a:lnSpc>
            </a:pPr>
            <a:r>
              <a:rPr lang="en-US" dirty="0">
                <a:solidFill>
                  <a:srgbClr val="2D5594"/>
                </a:solidFill>
                <a:latin typeface="+mj-lt"/>
              </a:rPr>
              <a:t> </a:t>
            </a:r>
          </a:p>
        </p:txBody>
      </p:sp>
    </p:spTree>
    <p:extLst>
      <p:ext uri="{BB962C8B-B14F-4D97-AF65-F5344CB8AC3E}">
        <p14:creationId xmlns:p14="http://schemas.microsoft.com/office/powerpoint/2010/main" val="4060909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0816" y="1420521"/>
            <a:ext cx="7591778" cy="5268148"/>
          </a:xfrm>
          <a:prstGeom prst="rect">
            <a:avLst/>
          </a:prstGeom>
          <a:gradFill flip="none" rotWithShape="1">
            <a:gsLst>
              <a:gs pos="68000">
                <a:schemeClr val="accent1"/>
              </a:gs>
              <a:gs pos="100000">
                <a:srgbClr val="FFFFFF"/>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brain integration&amp;efects copy.jpg"/>
          <p:cNvPicPr>
            <a:picLocks noChangeAspect="1"/>
          </p:cNvPicPr>
          <p:nvPr/>
        </p:nvPicPr>
        <p:blipFill>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935130" y="1564331"/>
            <a:ext cx="7281334" cy="4990577"/>
          </a:xfrm>
          <a:prstGeom prst="rect">
            <a:avLst/>
          </a:prstGeom>
          <a:effectLst>
            <a:outerShdw blurRad="50800" dist="38100" dir="2700000" algn="tl" rotWithShape="0">
              <a:prstClr val="black">
                <a:alpha val="40000"/>
              </a:prstClr>
            </a:outerShdw>
          </a:effectLst>
        </p:spPr>
      </p:pic>
      <p:sp>
        <p:nvSpPr>
          <p:cNvPr id="5" name="Title 4"/>
          <p:cNvSpPr>
            <a:spLocks noGrp="1"/>
          </p:cNvSpPr>
          <p:nvPr>
            <p:ph type="title"/>
          </p:nvPr>
        </p:nvSpPr>
        <p:spPr>
          <a:xfrm>
            <a:off x="0" y="264495"/>
            <a:ext cx="9144000" cy="890470"/>
          </a:xfrm>
        </p:spPr>
        <p:txBody>
          <a:bodyPr/>
          <a:lstStyle/>
          <a:p>
            <a:r>
              <a:rPr lang="en-US" sz="4800" dirty="0"/>
              <a:t>1. The Nature of Life is to Grow</a:t>
            </a:r>
          </a:p>
        </p:txBody>
      </p:sp>
    </p:spTree>
    <p:extLst>
      <p:ext uri="{BB962C8B-B14F-4D97-AF65-F5344CB8AC3E}">
        <p14:creationId xmlns:p14="http://schemas.microsoft.com/office/powerpoint/2010/main" val="118580737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 y="536879"/>
            <a:ext cx="9143099" cy="9361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endParaRPr lang="en-US" sz="4800" dirty="0"/>
          </a:p>
        </p:txBody>
      </p:sp>
      <p:sp>
        <p:nvSpPr>
          <p:cNvPr id="2" name="Title 1"/>
          <p:cNvSpPr>
            <a:spLocks noGrp="1"/>
          </p:cNvSpPr>
          <p:nvPr>
            <p:ph type="title"/>
          </p:nvPr>
        </p:nvSpPr>
        <p:spPr>
          <a:xfrm>
            <a:off x="-219677" y="315769"/>
            <a:ext cx="9515176" cy="1600200"/>
          </a:xfrm>
        </p:spPr>
        <p:txBody>
          <a:bodyPr/>
          <a:lstStyle/>
          <a:p>
            <a:r>
              <a:rPr lang="en-US" sz="4800" dirty="0"/>
              <a:t>2. Order is Present Everywhere</a:t>
            </a:r>
            <a:r>
              <a:rPr lang="en-US" dirty="0"/>
              <a:t/>
            </a:r>
            <a:br>
              <a:rPr lang="en-US" dirty="0"/>
            </a:br>
            <a:endParaRPr lang="en-US" dirty="0"/>
          </a:p>
        </p:txBody>
      </p:sp>
      <p:sp>
        <p:nvSpPr>
          <p:cNvPr id="8" name="Rectangle 7"/>
          <p:cNvSpPr/>
          <p:nvPr/>
        </p:nvSpPr>
        <p:spPr>
          <a:xfrm>
            <a:off x="511828" y="1334367"/>
            <a:ext cx="4231753" cy="5252719"/>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a:spAutoFit/>
          </a:bodyPr>
          <a:lstStyle/>
          <a:p>
            <a:pPr>
              <a:lnSpc>
                <a:spcPct val="120000"/>
              </a:lnSpc>
            </a:pPr>
            <a:r>
              <a:rPr lang="en-US" sz="2000" dirty="0" smtClean="0">
                <a:solidFill>
                  <a:srgbClr val="2F5897"/>
                </a:solidFill>
              </a:rPr>
              <a:t>In </a:t>
            </a:r>
            <a:r>
              <a:rPr lang="en-US" sz="2000" dirty="0">
                <a:solidFill>
                  <a:srgbClr val="2F5897"/>
                </a:solidFill>
              </a:rPr>
              <a:t>ancient Greece, Heraclites </a:t>
            </a:r>
            <a:r>
              <a:rPr lang="en-US" sz="2000" dirty="0" smtClean="0">
                <a:solidFill>
                  <a:srgbClr val="2F5897"/>
                </a:solidFill>
              </a:rPr>
              <a:t>found </a:t>
            </a:r>
            <a:r>
              <a:rPr lang="en-US" sz="2000" dirty="0">
                <a:solidFill>
                  <a:srgbClr val="2F5897"/>
                </a:solidFill>
              </a:rPr>
              <a:t>the transcendental </a:t>
            </a:r>
            <a:r>
              <a:rPr lang="en-US" sz="2000" dirty="0" smtClean="0">
                <a:solidFill>
                  <a:srgbClr val="2F5897"/>
                </a:solidFill>
              </a:rPr>
              <a:t>source </a:t>
            </a:r>
            <a:r>
              <a:rPr lang="en-US" sz="2000" dirty="0">
                <a:solidFill>
                  <a:srgbClr val="2F5897"/>
                </a:solidFill>
              </a:rPr>
              <a:t>of order </a:t>
            </a:r>
            <a:r>
              <a:rPr lang="en-US" sz="2000" dirty="0" smtClean="0">
                <a:solidFill>
                  <a:srgbClr val="2F5897"/>
                </a:solidFill>
              </a:rPr>
              <a:t>in </a:t>
            </a:r>
            <a:r>
              <a:rPr lang="en-US" sz="2000" dirty="0">
                <a:solidFill>
                  <a:srgbClr val="2F5897"/>
                </a:solidFill>
              </a:rPr>
              <a:t>what he called </a:t>
            </a:r>
            <a:r>
              <a:rPr lang="en-US" sz="2000" i="1" dirty="0">
                <a:solidFill>
                  <a:srgbClr val="2F5897"/>
                </a:solidFill>
              </a:rPr>
              <a:t>Logos</a:t>
            </a:r>
            <a:r>
              <a:rPr lang="en-US" sz="2000" dirty="0">
                <a:solidFill>
                  <a:srgbClr val="2F5897"/>
                </a:solidFill>
              </a:rPr>
              <a:t>, Plato found </a:t>
            </a:r>
            <a:r>
              <a:rPr lang="en-US" sz="2000" dirty="0" smtClean="0">
                <a:solidFill>
                  <a:srgbClr val="2F5897"/>
                </a:solidFill>
              </a:rPr>
              <a:t>it in </a:t>
            </a:r>
            <a:r>
              <a:rPr lang="en-US" sz="2000" dirty="0">
                <a:solidFill>
                  <a:srgbClr val="2F5897"/>
                </a:solidFill>
              </a:rPr>
              <a:t>the </a:t>
            </a:r>
            <a:r>
              <a:rPr lang="en-US" sz="2000" i="1" dirty="0">
                <a:solidFill>
                  <a:srgbClr val="2F5897"/>
                </a:solidFill>
              </a:rPr>
              <a:t>Good</a:t>
            </a:r>
            <a:r>
              <a:rPr lang="en-US" sz="2000" dirty="0">
                <a:solidFill>
                  <a:srgbClr val="2F5897"/>
                </a:solidFill>
              </a:rPr>
              <a:t>, </a:t>
            </a:r>
            <a:r>
              <a:rPr lang="en-US" sz="2000" dirty="0" smtClean="0">
                <a:solidFill>
                  <a:srgbClr val="2F5897"/>
                </a:solidFill>
              </a:rPr>
              <a:t>and </a:t>
            </a:r>
            <a:r>
              <a:rPr lang="en-US" sz="2000" dirty="0">
                <a:solidFill>
                  <a:srgbClr val="2F5897"/>
                </a:solidFill>
              </a:rPr>
              <a:t>Aristotle in </a:t>
            </a:r>
            <a:r>
              <a:rPr lang="en-US" sz="2000" i="1" dirty="0">
                <a:solidFill>
                  <a:srgbClr val="2F5897"/>
                </a:solidFill>
              </a:rPr>
              <a:t>Being</a:t>
            </a:r>
            <a:r>
              <a:rPr lang="en-US" sz="2000" dirty="0">
                <a:solidFill>
                  <a:srgbClr val="2F5897"/>
                </a:solidFill>
              </a:rPr>
              <a:t>. </a:t>
            </a:r>
            <a:r>
              <a:rPr lang="en-US" sz="2000" dirty="0" smtClean="0">
                <a:solidFill>
                  <a:srgbClr val="2F5897"/>
                </a:solidFill>
              </a:rPr>
              <a:t>In the </a:t>
            </a:r>
            <a:r>
              <a:rPr lang="en-US" sz="2000" dirty="0">
                <a:solidFill>
                  <a:srgbClr val="2F5897"/>
                </a:solidFill>
              </a:rPr>
              <a:t>Old </a:t>
            </a:r>
            <a:r>
              <a:rPr lang="en-US" sz="2000" dirty="0" smtClean="0">
                <a:solidFill>
                  <a:srgbClr val="2F5897"/>
                </a:solidFill>
              </a:rPr>
              <a:t>Testament of Judaism, “</a:t>
            </a:r>
            <a:r>
              <a:rPr lang="en-US" sz="2000" i="1" dirty="0">
                <a:solidFill>
                  <a:srgbClr val="2F5897"/>
                </a:solidFill>
              </a:rPr>
              <a:t>Wisdom</a:t>
            </a:r>
            <a:r>
              <a:rPr lang="en-US" sz="2000" dirty="0">
                <a:solidFill>
                  <a:srgbClr val="2F5897"/>
                </a:solidFill>
              </a:rPr>
              <a:t>” </a:t>
            </a:r>
            <a:r>
              <a:rPr lang="en-US" sz="2000" dirty="0" smtClean="0">
                <a:solidFill>
                  <a:srgbClr val="2F5897"/>
                </a:solidFill>
              </a:rPr>
              <a:t>or </a:t>
            </a:r>
            <a:r>
              <a:rPr lang="en-US" sz="2000" i="1" dirty="0" err="1" smtClean="0">
                <a:solidFill>
                  <a:srgbClr val="2F5897"/>
                </a:solidFill>
              </a:rPr>
              <a:t>Ein</a:t>
            </a:r>
            <a:r>
              <a:rPr lang="en-US" sz="2000" i="1" dirty="0" smtClean="0">
                <a:solidFill>
                  <a:srgbClr val="2F5897"/>
                </a:solidFill>
              </a:rPr>
              <a:t> </a:t>
            </a:r>
            <a:r>
              <a:rPr lang="en-US" sz="2000" i="1" dirty="0" err="1" smtClean="0">
                <a:solidFill>
                  <a:srgbClr val="2F5897"/>
                </a:solidFill>
              </a:rPr>
              <a:t>Sof</a:t>
            </a:r>
            <a:r>
              <a:rPr lang="en-US" sz="2000" i="1" dirty="0" smtClean="0">
                <a:solidFill>
                  <a:srgbClr val="2F5897"/>
                </a:solidFill>
              </a:rPr>
              <a:t>  </a:t>
            </a:r>
            <a:r>
              <a:rPr lang="en-US" sz="2000" dirty="0" smtClean="0">
                <a:solidFill>
                  <a:srgbClr val="2F5897"/>
                </a:solidFill>
              </a:rPr>
              <a:t>is </a:t>
            </a:r>
            <a:r>
              <a:rPr lang="en-US" sz="2000" dirty="0">
                <a:solidFill>
                  <a:srgbClr val="2F5897"/>
                </a:solidFill>
              </a:rPr>
              <a:t>the </a:t>
            </a:r>
            <a:r>
              <a:rPr lang="en-US" sz="2000" dirty="0" smtClean="0">
                <a:solidFill>
                  <a:srgbClr val="2F5897"/>
                </a:solidFill>
              </a:rPr>
              <a:t>origin</a:t>
            </a:r>
          </a:p>
          <a:p>
            <a:pPr>
              <a:lnSpc>
                <a:spcPct val="120000"/>
              </a:lnSpc>
            </a:pPr>
            <a:r>
              <a:rPr lang="en-US" sz="2000" dirty="0" smtClean="0">
                <a:solidFill>
                  <a:srgbClr val="2F5897"/>
                </a:solidFill>
              </a:rPr>
              <a:t>of all order. Christianity finds this universal order in the </a:t>
            </a:r>
            <a:r>
              <a:rPr lang="en-US" sz="2000" i="1" dirty="0" smtClean="0">
                <a:solidFill>
                  <a:srgbClr val="2F5897"/>
                </a:solidFill>
              </a:rPr>
              <a:t>Word</a:t>
            </a:r>
            <a:r>
              <a:rPr lang="en-US" sz="2000" dirty="0" smtClean="0">
                <a:solidFill>
                  <a:srgbClr val="2F5897"/>
                </a:solidFill>
              </a:rPr>
              <a:t>; to </a:t>
            </a:r>
            <a:r>
              <a:rPr lang="en-US" sz="2000" dirty="0">
                <a:solidFill>
                  <a:srgbClr val="2F5897"/>
                </a:solidFill>
              </a:rPr>
              <a:t>Thomas Aquinas </a:t>
            </a:r>
            <a:r>
              <a:rPr lang="en-US" sz="2000" dirty="0" smtClean="0">
                <a:solidFill>
                  <a:srgbClr val="2F5897"/>
                </a:solidFill>
              </a:rPr>
              <a:t>it was </a:t>
            </a:r>
            <a:r>
              <a:rPr lang="en-US" sz="2000" dirty="0">
                <a:solidFill>
                  <a:srgbClr val="2F5897"/>
                </a:solidFill>
              </a:rPr>
              <a:t>Natural Law. </a:t>
            </a:r>
            <a:r>
              <a:rPr lang="en-US" sz="2000" dirty="0" smtClean="0">
                <a:solidFill>
                  <a:srgbClr val="2F5897"/>
                </a:solidFill>
              </a:rPr>
              <a:t>In </a:t>
            </a:r>
            <a:r>
              <a:rPr lang="en-US" sz="2000" dirty="0">
                <a:solidFill>
                  <a:srgbClr val="2F5897"/>
                </a:solidFill>
              </a:rPr>
              <a:t>Islam, Sufi’s refer to it as </a:t>
            </a:r>
            <a:r>
              <a:rPr lang="en-US" sz="2000" i="1" dirty="0" err="1">
                <a:solidFill>
                  <a:srgbClr val="2F5897"/>
                </a:solidFill>
              </a:rPr>
              <a:t>Ma'rifah</a:t>
            </a:r>
            <a:r>
              <a:rPr lang="en-US" sz="2000" dirty="0" smtClean="0">
                <a:solidFill>
                  <a:srgbClr val="2F5897"/>
                </a:solidFill>
              </a:rPr>
              <a:t>, the </a:t>
            </a:r>
            <a:r>
              <a:rPr lang="en-US" sz="2000" dirty="0">
                <a:solidFill>
                  <a:srgbClr val="2F5897"/>
                </a:solidFill>
              </a:rPr>
              <a:t>mystical, direct knowledge </a:t>
            </a:r>
            <a:r>
              <a:rPr lang="en-US" sz="2000" dirty="0" smtClean="0">
                <a:solidFill>
                  <a:srgbClr val="2F5897"/>
                </a:solidFill>
              </a:rPr>
              <a:t>of order and truth. In </a:t>
            </a:r>
            <a:r>
              <a:rPr lang="en-US" sz="2000" dirty="0">
                <a:solidFill>
                  <a:srgbClr val="2F5897"/>
                </a:solidFill>
              </a:rPr>
              <a:t>Taoism, </a:t>
            </a:r>
            <a:r>
              <a:rPr lang="en-US" sz="2000" dirty="0" smtClean="0">
                <a:solidFill>
                  <a:srgbClr val="2F5897"/>
                </a:solidFill>
              </a:rPr>
              <a:t>the natural, underlying order </a:t>
            </a:r>
            <a:r>
              <a:rPr lang="en-US" sz="2000" dirty="0">
                <a:solidFill>
                  <a:srgbClr val="2F5897"/>
                </a:solidFill>
              </a:rPr>
              <a:t>is </a:t>
            </a:r>
            <a:r>
              <a:rPr lang="en-US" sz="2000" dirty="0" smtClean="0">
                <a:solidFill>
                  <a:srgbClr val="2F5897"/>
                </a:solidFill>
              </a:rPr>
              <a:t>in </a:t>
            </a:r>
            <a:r>
              <a:rPr lang="en-US" sz="2000" dirty="0">
                <a:solidFill>
                  <a:srgbClr val="2F5897"/>
                </a:solidFill>
              </a:rPr>
              <a:t>the </a:t>
            </a:r>
            <a:r>
              <a:rPr lang="en-US" sz="2000" i="1" dirty="0" smtClean="0">
                <a:solidFill>
                  <a:srgbClr val="2F5897"/>
                </a:solidFill>
              </a:rPr>
              <a:t>Tao</a:t>
            </a:r>
            <a:r>
              <a:rPr lang="en-US" sz="2000" dirty="0" smtClean="0">
                <a:solidFill>
                  <a:srgbClr val="2F5897"/>
                </a:solidFill>
              </a:rPr>
              <a:t>.  </a:t>
            </a:r>
            <a:endParaRPr lang="en-US" sz="2000" dirty="0">
              <a:solidFill>
                <a:srgbClr val="2F5897"/>
              </a:solidFill>
            </a:endParaRPr>
          </a:p>
        </p:txBody>
      </p:sp>
      <p:pic>
        <p:nvPicPr>
          <p:cNvPr id="10" name="Picture 9" descr="images.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92696" y="4863720"/>
            <a:ext cx="1343803" cy="1685384"/>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1" name="Picture 10" descr="the-most-sacred-heart-of-jesus-svitozar-nenyuk.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29845" y="3119066"/>
            <a:ext cx="1376852" cy="1547233"/>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2" name="Picture 11" descr="st-thomas-aquinas-icon-428.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129845" y="4863720"/>
            <a:ext cx="1380572" cy="1685384"/>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3" name="Picture 12" descr="26Moezzi-mobileMasterAt3x.jp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392696" y="3119066"/>
            <a:ext cx="1343803" cy="1547233"/>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4" name="Picture 13" descr="Moses.jp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129845" y="1334367"/>
            <a:ext cx="1373718" cy="1595426"/>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5" name="Picture 14" descr="p056m1mw.jp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392696" y="1332900"/>
            <a:ext cx="1343803" cy="1596893"/>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40267438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iral-fibonacci-2.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0666" y="1594459"/>
            <a:ext cx="6710799" cy="4862280"/>
          </a:xfrm>
          <a:prstGeom prst="rect">
            <a:avLst/>
          </a:prstGeom>
        </p:spPr>
        <p:style>
          <a:lnRef idx="1">
            <a:schemeClr val="dk1"/>
          </a:lnRef>
          <a:fillRef idx="2">
            <a:schemeClr val="dk1"/>
          </a:fillRef>
          <a:effectRef idx="1">
            <a:schemeClr val="dk1"/>
          </a:effectRef>
          <a:fontRef idx="minor">
            <a:schemeClr val="dk1"/>
          </a:fontRef>
        </p:style>
      </p:pic>
      <p:sp>
        <p:nvSpPr>
          <p:cNvPr id="6" name="Title 1"/>
          <p:cNvSpPr>
            <a:spLocks noGrp="1"/>
          </p:cNvSpPr>
          <p:nvPr>
            <p:ph type="title"/>
          </p:nvPr>
        </p:nvSpPr>
        <p:spPr>
          <a:xfrm>
            <a:off x="0" y="384479"/>
            <a:ext cx="9143099" cy="936100"/>
          </a:xfrm>
        </p:spPr>
        <p:txBody>
          <a:bodyPr/>
          <a:lstStyle/>
          <a:p>
            <a:r>
              <a:rPr lang="en-US" sz="4800" dirty="0" smtClean="0"/>
              <a:t>2. Order is Present Everywhere</a:t>
            </a:r>
            <a:endParaRPr lang="en-US" sz="4800" dirty="0"/>
          </a:p>
        </p:txBody>
      </p:sp>
    </p:spTree>
    <p:extLst>
      <p:ext uri="{BB962C8B-B14F-4D97-AF65-F5344CB8AC3E}">
        <p14:creationId xmlns:p14="http://schemas.microsoft.com/office/powerpoint/2010/main" val="41681465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 y="929312"/>
            <a:ext cx="9143099" cy="936100"/>
          </a:xfrm>
        </p:spPr>
        <p:txBody>
          <a:bodyPr/>
          <a:lstStyle/>
          <a:p>
            <a:r>
              <a:rPr lang="en-US" sz="4800" dirty="0"/>
              <a:t>2. Order is Present Everywhere</a:t>
            </a:r>
            <a:br>
              <a:rPr lang="en-US" sz="4800" dirty="0"/>
            </a:br>
            <a:endParaRPr lang="en-US" sz="4800" dirty="0"/>
          </a:p>
        </p:txBody>
      </p:sp>
      <p:pic>
        <p:nvPicPr>
          <p:cNvPr id="4" name="Content Placeholder 3" descr="518190.jpg"/>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901" y="1490271"/>
            <a:ext cx="9143099" cy="5052453"/>
          </a:xfrm>
        </p:spPr>
      </p:pic>
    </p:spTree>
    <p:extLst>
      <p:ext uri="{BB962C8B-B14F-4D97-AF65-F5344CB8AC3E}">
        <p14:creationId xmlns:p14="http://schemas.microsoft.com/office/powerpoint/2010/main" val="82571687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 y="929312"/>
            <a:ext cx="9143099" cy="936100"/>
          </a:xfrm>
        </p:spPr>
        <p:txBody>
          <a:bodyPr/>
          <a:lstStyle/>
          <a:p>
            <a:r>
              <a:rPr lang="en-US" sz="4800" dirty="0"/>
              <a:t>2. Order is Present Everywhere</a:t>
            </a:r>
            <a:br>
              <a:rPr lang="en-US" sz="4800" dirty="0"/>
            </a:br>
            <a:endParaRPr lang="en-US" sz="4800" dirty="0"/>
          </a:p>
        </p:txBody>
      </p:sp>
      <p:pic>
        <p:nvPicPr>
          <p:cNvPr id="5" name="Content Placeholder 4" descr="Boy med.jpg"/>
          <p:cNvPicPr>
            <a:picLocks noGrp="1" noChangeAspect="1"/>
          </p:cNvPicPr>
          <p:nvPr>
            <p:ph idx="1"/>
          </p:nvPr>
        </p:nvPicPr>
        <p:blipFill>
          <a:blip r:embed="rId3" cstate="screen">
            <a:extLst>
              <a:ext uri="{28A0092B-C50C-407E-A947-70E740481C1C}">
                <a14:useLocalDpi xmlns:a14="http://schemas.microsoft.com/office/drawing/2010/main"/>
              </a:ext>
            </a:extLst>
          </a:blip>
          <a:srcRect/>
          <a:stretch>
            <a:fillRect/>
          </a:stretch>
        </p:blipFill>
        <p:spPr>
          <a:xfrm>
            <a:off x="687009" y="1801088"/>
            <a:ext cx="7864324" cy="4325075"/>
          </a:xfr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374568807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3017"/>
            <a:ext cx="8229600" cy="831241"/>
          </a:xfrm>
        </p:spPr>
        <p:txBody>
          <a:bodyPr/>
          <a:lstStyle/>
          <a:p>
            <a:r>
              <a:rPr lang="en-US" sz="4800" dirty="0" smtClean="0"/>
              <a:t>3. Life is Found in Layers</a:t>
            </a:r>
            <a:endParaRPr lang="en-US" sz="4800" dirty="0"/>
          </a:p>
        </p:txBody>
      </p:sp>
      <p:pic>
        <p:nvPicPr>
          <p:cNvPr id="5" name="Picture 4" descr="Layers-of-Life_key.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6863" y="1273975"/>
            <a:ext cx="6816812" cy="5595676"/>
          </a:xfrm>
          <a:prstGeom prst="rect">
            <a:avLst/>
          </a:prstGeom>
        </p:spPr>
      </p:pic>
    </p:spTree>
    <p:extLst>
      <p:ext uri="{BB962C8B-B14F-4D97-AF65-F5344CB8AC3E}">
        <p14:creationId xmlns:p14="http://schemas.microsoft.com/office/powerpoint/2010/main" val="10108304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220"/>
            <a:ext cx="8229600" cy="1017656"/>
          </a:xfrm>
        </p:spPr>
        <p:txBody>
          <a:bodyPr/>
          <a:lstStyle/>
          <a:p>
            <a:r>
              <a:rPr lang="en-US" sz="4800" dirty="0" smtClean="0"/>
              <a:t>3. Life is Found in Layers</a:t>
            </a:r>
            <a:endParaRPr lang="en-US" sz="4800" dirty="0"/>
          </a:p>
        </p:txBody>
      </p:sp>
      <p:pic>
        <p:nvPicPr>
          <p:cNvPr id="5" name="Picture 4" descr="000047325-29.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070947"/>
            <a:ext cx="4821327" cy="2784560"/>
          </a:xfrm>
          <a:prstGeom prst="rect">
            <a:avLst/>
          </a:prstGeom>
        </p:spPr>
      </p:pic>
      <p:pic>
        <p:nvPicPr>
          <p:cNvPr id="3" name="Picture 2" descr="partes naranja_en.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42767" y="4068454"/>
            <a:ext cx="3701233" cy="2787053"/>
          </a:xfrm>
          <a:prstGeom prst="rect">
            <a:avLst/>
          </a:prstGeom>
        </p:spPr>
      </p:pic>
      <p:pic>
        <p:nvPicPr>
          <p:cNvPr id="8" name="Picture 7" descr="examples-of-quantum-physics-in-everyday-life.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77308" y="1262325"/>
            <a:ext cx="2866692" cy="2622514"/>
          </a:xfrm>
          <a:prstGeom prst="rect">
            <a:avLst/>
          </a:prstGeom>
        </p:spPr>
      </p:pic>
      <p:pic>
        <p:nvPicPr>
          <p:cNvPr id="6" name="Picture 5" descr="pNFo0xH4W9j1PRagX81iog.jp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 y="1372766"/>
            <a:ext cx="3595036" cy="2694315"/>
          </a:xfrm>
          <a:prstGeom prst="rect">
            <a:avLst/>
          </a:prstGeom>
        </p:spPr>
      </p:pic>
      <p:pic>
        <p:nvPicPr>
          <p:cNvPr id="4" name="Picture 3" descr="brdia2.gi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376362" y="1229236"/>
            <a:ext cx="3102863" cy="2655603"/>
          </a:xfrm>
          <a:prstGeom prst="rect">
            <a:avLst/>
          </a:prstGeom>
        </p:spPr>
      </p:pic>
    </p:spTree>
    <p:extLst>
      <p:ext uri="{BB962C8B-B14F-4D97-AF65-F5344CB8AC3E}">
        <p14:creationId xmlns:p14="http://schemas.microsoft.com/office/powerpoint/2010/main" val="10410528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74157" y="1398008"/>
            <a:ext cx="4738617" cy="4806443"/>
          </a:xfrm>
          <a:prstGeom prst="rect">
            <a:avLst/>
          </a:prstGeom>
        </p:spPr>
        <p:txBody>
          <a:bodyPr wrap="square">
            <a:spAutoFit/>
          </a:bodyPr>
          <a:lstStyle/>
          <a:p>
            <a:pPr marL="114300" indent="0">
              <a:lnSpc>
                <a:spcPct val="150000"/>
              </a:lnSpc>
              <a:buNone/>
            </a:pPr>
            <a:r>
              <a:rPr lang="en-US" sz="3200" dirty="0" smtClean="0">
                <a:solidFill>
                  <a:srgbClr val="1152BB"/>
                </a:solidFill>
                <a:latin typeface="+mj-lt"/>
              </a:rPr>
              <a:t>Action and Speech</a:t>
            </a:r>
          </a:p>
          <a:p>
            <a:pPr marL="114300" indent="0">
              <a:lnSpc>
                <a:spcPct val="150000"/>
              </a:lnSpc>
              <a:buNone/>
            </a:pPr>
            <a:endParaRPr lang="en-US" sz="1400" dirty="0" smtClean="0">
              <a:solidFill>
                <a:srgbClr val="1152BB"/>
              </a:solidFill>
              <a:latin typeface="+mj-lt"/>
            </a:endParaRPr>
          </a:p>
          <a:p>
            <a:pPr marL="114300" indent="0">
              <a:lnSpc>
                <a:spcPct val="150000"/>
              </a:lnSpc>
              <a:buNone/>
            </a:pPr>
            <a:endParaRPr lang="en-US" sz="800" dirty="0">
              <a:solidFill>
                <a:srgbClr val="1152BB"/>
              </a:solidFill>
              <a:latin typeface="+mj-lt"/>
            </a:endParaRPr>
          </a:p>
          <a:p>
            <a:pPr marL="114300" indent="0">
              <a:lnSpc>
                <a:spcPct val="150000"/>
              </a:lnSpc>
              <a:buNone/>
            </a:pPr>
            <a:r>
              <a:rPr lang="en-US" sz="3200" dirty="0" smtClean="0">
                <a:solidFill>
                  <a:srgbClr val="1152BB"/>
                </a:solidFill>
                <a:latin typeface="+mj-lt"/>
              </a:rPr>
              <a:t>Thinking</a:t>
            </a:r>
          </a:p>
          <a:p>
            <a:pPr marL="114300" indent="0">
              <a:lnSpc>
                <a:spcPct val="150000"/>
              </a:lnSpc>
              <a:buNone/>
            </a:pPr>
            <a:endParaRPr lang="en-US" sz="2800" dirty="0">
              <a:solidFill>
                <a:srgbClr val="1152BB"/>
              </a:solidFill>
              <a:latin typeface="+mj-lt"/>
            </a:endParaRPr>
          </a:p>
          <a:p>
            <a:pPr marL="114300" indent="0">
              <a:lnSpc>
                <a:spcPct val="150000"/>
              </a:lnSpc>
              <a:buNone/>
            </a:pPr>
            <a:r>
              <a:rPr lang="en-US" sz="3200" dirty="0" smtClean="0">
                <a:solidFill>
                  <a:srgbClr val="1152BB"/>
                </a:solidFill>
                <a:latin typeface="+mj-lt"/>
              </a:rPr>
              <a:t>Intuition and Feeling</a:t>
            </a:r>
          </a:p>
          <a:p>
            <a:pPr marL="114300" indent="0">
              <a:lnSpc>
                <a:spcPct val="150000"/>
              </a:lnSpc>
              <a:buNone/>
            </a:pPr>
            <a:endParaRPr lang="en-US" sz="1400" dirty="0" smtClean="0">
              <a:solidFill>
                <a:srgbClr val="1152BB"/>
              </a:solidFill>
              <a:latin typeface="+mj-lt"/>
            </a:endParaRPr>
          </a:p>
          <a:p>
            <a:pPr marL="114300" indent="0">
              <a:lnSpc>
                <a:spcPct val="150000"/>
              </a:lnSpc>
              <a:buNone/>
            </a:pPr>
            <a:endParaRPr lang="en-US" sz="1400" dirty="0">
              <a:solidFill>
                <a:srgbClr val="1152BB"/>
              </a:solidFill>
              <a:latin typeface="+mj-lt"/>
            </a:endParaRPr>
          </a:p>
          <a:p>
            <a:pPr marL="114300" indent="0">
              <a:lnSpc>
                <a:spcPct val="150000"/>
              </a:lnSpc>
              <a:buNone/>
            </a:pPr>
            <a:r>
              <a:rPr lang="en-US" sz="3200" dirty="0" smtClean="0">
                <a:solidFill>
                  <a:srgbClr val="1152BB"/>
                </a:solidFill>
                <a:latin typeface="+mj-lt"/>
              </a:rPr>
              <a:t>Transcendental</a:t>
            </a:r>
            <a:endParaRPr lang="en-US" sz="3200" dirty="0">
              <a:solidFill>
                <a:srgbClr val="1152BB"/>
              </a:solidFill>
              <a:latin typeface="+mj-lt"/>
            </a:endParaRPr>
          </a:p>
        </p:txBody>
      </p:sp>
      <p:pic>
        <p:nvPicPr>
          <p:cNvPr id="6" name="Picture 5" descr="FullPage_Color-59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815" y="1183221"/>
            <a:ext cx="2241062" cy="1260597"/>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3" name="Picture 12" descr="201505-omag-intution-2-949x534.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817" y="5358911"/>
            <a:ext cx="2241062" cy="1261040"/>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4" name="Picture 13" descr="thinking.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17815" y="2571652"/>
            <a:ext cx="2241064" cy="1226233"/>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5" name="Picture 14" descr="depositphotos_52107473-stock-photo-light-bulb-metaphor-for-good.jp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17817" y="3929392"/>
            <a:ext cx="2241062" cy="1309538"/>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18" name="Title 17"/>
          <p:cNvSpPr>
            <a:spLocks noGrp="1"/>
          </p:cNvSpPr>
          <p:nvPr>
            <p:ph type="title"/>
          </p:nvPr>
        </p:nvSpPr>
        <p:spPr>
          <a:xfrm>
            <a:off x="457200" y="56032"/>
            <a:ext cx="8229600" cy="965178"/>
          </a:xfrm>
        </p:spPr>
        <p:txBody>
          <a:bodyPr/>
          <a:lstStyle/>
          <a:p>
            <a:r>
              <a:rPr lang="en-US" sz="4800" dirty="0" smtClean="0"/>
              <a:t>3. </a:t>
            </a:r>
            <a:r>
              <a:rPr lang="en-US" sz="4800" i="1" dirty="0" smtClean="0"/>
              <a:t>Our</a:t>
            </a:r>
            <a:r>
              <a:rPr lang="en-US" sz="4800" dirty="0" smtClean="0"/>
              <a:t> Life is Found in Layers</a:t>
            </a:r>
            <a:endParaRPr lang="en-US" sz="4800" dirty="0"/>
          </a:p>
        </p:txBody>
      </p:sp>
    </p:spTree>
    <p:extLst>
      <p:ext uri="{BB962C8B-B14F-4D97-AF65-F5344CB8AC3E}">
        <p14:creationId xmlns:p14="http://schemas.microsoft.com/office/powerpoint/2010/main" val="8373565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16490" y="2243740"/>
            <a:ext cx="5527510" cy="340606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lnSpc>
                <a:spcPct val="150000"/>
              </a:lnSpc>
            </a:pPr>
            <a:r>
              <a:rPr lang="en-US" dirty="0">
                <a:solidFill>
                  <a:schemeClr val="tx1">
                    <a:lumMod val="75000"/>
                    <a:lumOff val="25000"/>
                  </a:schemeClr>
                </a:solidFill>
                <a:latin typeface="+mj-lt"/>
              </a:rPr>
              <a:t>“Indeed, it is not intellect, but intuition which advances humanity” – </a:t>
            </a:r>
            <a:r>
              <a:rPr lang="en-US" dirty="0" smtClean="0">
                <a:solidFill>
                  <a:schemeClr val="tx1">
                    <a:lumMod val="75000"/>
                    <a:lumOff val="25000"/>
                  </a:schemeClr>
                </a:solidFill>
                <a:latin typeface="+mj-lt"/>
              </a:rPr>
              <a:t>Albert Einstein </a:t>
            </a:r>
          </a:p>
          <a:p>
            <a:pPr algn="ctr">
              <a:lnSpc>
                <a:spcPct val="150000"/>
              </a:lnSpc>
            </a:pPr>
            <a:endParaRPr lang="en-US" sz="1000" dirty="0" smtClean="0">
              <a:solidFill>
                <a:schemeClr val="tx1">
                  <a:lumMod val="75000"/>
                  <a:lumOff val="25000"/>
                </a:schemeClr>
              </a:solidFill>
              <a:latin typeface="+mj-lt"/>
            </a:endParaRPr>
          </a:p>
          <a:p>
            <a:pPr>
              <a:lnSpc>
                <a:spcPct val="150000"/>
              </a:lnSpc>
            </a:pPr>
            <a:r>
              <a:rPr lang="en-US" dirty="0" smtClean="0">
                <a:solidFill>
                  <a:schemeClr val="tx1">
                    <a:lumMod val="75000"/>
                    <a:lumOff val="25000"/>
                  </a:schemeClr>
                </a:solidFill>
                <a:latin typeface="+mj-lt"/>
              </a:rPr>
              <a:t>Einstein </a:t>
            </a:r>
            <a:r>
              <a:rPr lang="en-US" dirty="0">
                <a:solidFill>
                  <a:schemeClr val="tx1">
                    <a:lumMod val="75000"/>
                    <a:lumOff val="25000"/>
                  </a:schemeClr>
                </a:solidFill>
                <a:latin typeface="+mj-lt"/>
              </a:rPr>
              <a:t>explained that intuition springs from a connection to the cosmic [transcendental] experience, and asserted, “that the cosmic experience is the strongest and noblest driving force behind scientific research</a:t>
            </a:r>
            <a:r>
              <a:rPr lang="en-US" dirty="0" smtClean="0">
                <a:solidFill>
                  <a:schemeClr val="tx1">
                    <a:lumMod val="75000"/>
                    <a:lumOff val="25000"/>
                  </a:schemeClr>
                </a:solidFill>
                <a:latin typeface="+mj-lt"/>
              </a:rPr>
              <a:t>”. </a:t>
            </a:r>
            <a:endParaRPr lang="en-US" sz="800" dirty="0">
              <a:solidFill>
                <a:schemeClr val="tx1">
                  <a:lumMod val="75000"/>
                  <a:lumOff val="25000"/>
                </a:schemeClr>
              </a:solidFill>
              <a:latin typeface="+mj-lt"/>
            </a:endParaRPr>
          </a:p>
          <a:p>
            <a:pPr>
              <a:lnSpc>
                <a:spcPct val="150000"/>
              </a:lnSpc>
            </a:pPr>
            <a:endParaRPr lang="en-US" sz="800" dirty="0" smtClean="0">
              <a:solidFill>
                <a:schemeClr val="tx1">
                  <a:lumMod val="75000"/>
                  <a:lumOff val="25000"/>
                </a:schemeClr>
              </a:solidFill>
              <a:latin typeface="+mj-lt"/>
            </a:endParaRPr>
          </a:p>
        </p:txBody>
      </p:sp>
      <p:pic>
        <p:nvPicPr>
          <p:cNvPr id="2" name="Picture 1" descr="einstein-7897095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253142"/>
            <a:ext cx="3400196" cy="3400196"/>
          </a:xfrm>
          <a:prstGeom prst="rect">
            <a:avLst/>
          </a:prstGeom>
        </p:spPr>
        <p:style>
          <a:lnRef idx="1">
            <a:schemeClr val="dk1"/>
          </a:lnRef>
          <a:fillRef idx="2">
            <a:schemeClr val="dk1"/>
          </a:fillRef>
          <a:effectRef idx="1">
            <a:schemeClr val="dk1"/>
          </a:effectRef>
          <a:fontRef idx="minor">
            <a:schemeClr val="dk1"/>
          </a:fontRef>
        </p:style>
      </p:pic>
      <p:sp>
        <p:nvSpPr>
          <p:cNvPr id="5" name="Title 4"/>
          <p:cNvSpPr>
            <a:spLocks noGrp="1"/>
          </p:cNvSpPr>
          <p:nvPr>
            <p:ph type="title"/>
          </p:nvPr>
        </p:nvSpPr>
        <p:spPr>
          <a:xfrm>
            <a:off x="457200" y="-177433"/>
            <a:ext cx="8229600" cy="1600200"/>
          </a:xfrm>
        </p:spPr>
        <p:txBody>
          <a:bodyPr/>
          <a:lstStyle/>
          <a:p>
            <a:r>
              <a:rPr lang="en-US" sz="4800" dirty="0"/>
              <a:t>3. </a:t>
            </a:r>
            <a:r>
              <a:rPr lang="en-US" sz="4800" dirty="0" smtClean="0"/>
              <a:t>Life </a:t>
            </a:r>
            <a:r>
              <a:rPr lang="en-US" sz="4800" dirty="0"/>
              <a:t>is Found in Layers</a:t>
            </a:r>
          </a:p>
        </p:txBody>
      </p:sp>
    </p:spTree>
    <p:extLst>
      <p:ext uri="{BB962C8B-B14F-4D97-AF65-F5344CB8AC3E}">
        <p14:creationId xmlns:p14="http://schemas.microsoft.com/office/powerpoint/2010/main" val="736155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uter+depends+on+inner.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4000" y="1479662"/>
            <a:ext cx="3658765" cy="4858417"/>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3" name="Title 2"/>
          <p:cNvSpPr>
            <a:spLocks noGrp="1"/>
          </p:cNvSpPr>
          <p:nvPr>
            <p:ph type="title"/>
          </p:nvPr>
        </p:nvSpPr>
        <p:spPr>
          <a:xfrm>
            <a:off x="457200" y="326850"/>
            <a:ext cx="8229600" cy="1447475"/>
          </a:xfrm>
        </p:spPr>
        <p:txBody>
          <a:bodyPr/>
          <a:lstStyle/>
          <a:p>
            <a:r>
              <a:rPr lang="en-US" sz="4800" dirty="0">
                <a:cs typeface="Praja" pitchFamily="18" charset="0"/>
              </a:rPr>
              <a:t>4. Outer </a:t>
            </a:r>
            <a:r>
              <a:rPr lang="en-US" sz="4800" dirty="0" smtClean="0">
                <a:cs typeface="Praja" pitchFamily="18" charset="0"/>
              </a:rPr>
              <a:t>Depends </a:t>
            </a:r>
            <a:r>
              <a:rPr lang="en-US" sz="4800" dirty="0">
                <a:cs typeface="Praja" pitchFamily="18" charset="0"/>
              </a:rPr>
              <a:t>on </a:t>
            </a:r>
            <a:r>
              <a:rPr lang="en-US" sz="4800" dirty="0" smtClean="0">
                <a:cs typeface="Praja" pitchFamily="18" charset="0"/>
              </a:rPr>
              <a:t>Inner</a:t>
            </a:r>
            <a:r>
              <a:rPr lang="en-US" sz="4400" dirty="0">
                <a:solidFill>
                  <a:srgbClr val="800000"/>
                </a:solidFill>
                <a:latin typeface="Georgia" panose="02040502050405020303" pitchFamily="18" charset="0"/>
                <a:cs typeface="Praja" pitchFamily="18" charset="0"/>
              </a:rPr>
              <a:t/>
            </a:r>
            <a:br>
              <a:rPr lang="en-US" sz="4400" dirty="0">
                <a:solidFill>
                  <a:srgbClr val="800000"/>
                </a:solidFill>
                <a:latin typeface="Georgia" panose="02040502050405020303" pitchFamily="18" charset="0"/>
                <a:cs typeface="Praja" pitchFamily="18" charset="0"/>
              </a:rPr>
            </a:br>
            <a:endParaRPr lang="en-US" dirty="0"/>
          </a:p>
        </p:txBody>
      </p:sp>
      <p:pic>
        <p:nvPicPr>
          <p:cNvPr id="5" name="Picture 4" descr="b3f03f1de8f4d13f772e2d64f27576b1.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27714" y="1476781"/>
            <a:ext cx="4838095" cy="4861298"/>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7343884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6271" y="1409216"/>
            <a:ext cx="6003292" cy="3808735"/>
          </a:xfrm>
          <a:prstGeom prst="rect">
            <a:avLst/>
          </a:prstGeom>
        </p:spPr>
        <p:txBody>
          <a:bodyPr wrap="square">
            <a:spAutoFit/>
          </a:bodyPr>
          <a:lstStyle/>
          <a:p>
            <a:pPr lvl="0">
              <a:lnSpc>
                <a:spcPct val="150000"/>
              </a:lnSpc>
            </a:pPr>
            <a:r>
              <a:rPr lang="en-US" dirty="0">
                <a:solidFill>
                  <a:srgbClr val="2D5594"/>
                </a:solidFill>
                <a:latin typeface="+mj-lt"/>
              </a:rPr>
              <a:t>2. For knowledge to be practical and fulfilling it must be complete knowledge – knowledge of both the knower and the known. The goal of Consciousness-Based Education is to fulfill the ancient ideal of “Know Thyself”— enlivening the knower first and subsequently enlivening and enriching every field of knowledge with a deeper and more profound understanding. This supports the founding goals of this university.</a:t>
            </a:r>
          </a:p>
        </p:txBody>
      </p:sp>
    </p:spTree>
    <p:extLst>
      <p:ext uri="{BB962C8B-B14F-4D97-AF65-F5344CB8AC3E}">
        <p14:creationId xmlns:p14="http://schemas.microsoft.com/office/powerpoint/2010/main" val="136425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2527988_10220051450773694_6696814747108507648_n.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64459" y="1478706"/>
            <a:ext cx="4959273" cy="5193796"/>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2" name="Title 1"/>
          <p:cNvSpPr>
            <a:spLocks noGrp="1"/>
          </p:cNvSpPr>
          <p:nvPr>
            <p:ph type="title"/>
          </p:nvPr>
        </p:nvSpPr>
        <p:spPr>
          <a:xfrm>
            <a:off x="457200" y="354866"/>
            <a:ext cx="8229600" cy="1600200"/>
          </a:xfrm>
        </p:spPr>
        <p:txBody>
          <a:bodyPr/>
          <a:lstStyle/>
          <a:p>
            <a:r>
              <a:rPr lang="en-US" sz="4800" dirty="0">
                <a:solidFill>
                  <a:srgbClr val="2F5897"/>
                </a:solidFill>
                <a:cs typeface="Praja" pitchFamily="18" charset="0"/>
              </a:rPr>
              <a:t>5. Seek the </a:t>
            </a:r>
            <a:r>
              <a:rPr lang="en-US" sz="4800" dirty="0" smtClean="0">
                <a:solidFill>
                  <a:srgbClr val="2F5897"/>
                </a:solidFill>
                <a:cs typeface="Praja" pitchFamily="18" charset="0"/>
              </a:rPr>
              <a:t>Highest First</a:t>
            </a:r>
            <a:r>
              <a:rPr lang="en-US" sz="4800" dirty="0">
                <a:solidFill>
                  <a:srgbClr val="2F5897"/>
                </a:solidFill>
                <a:latin typeface="Georgia" panose="02040502050405020303" pitchFamily="18" charset="0"/>
                <a:cs typeface="Praja" pitchFamily="18" charset="0"/>
              </a:rPr>
              <a:t/>
            </a:r>
            <a:br>
              <a:rPr lang="en-US" sz="4800" dirty="0">
                <a:solidFill>
                  <a:srgbClr val="2F5897"/>
                </a:solidFill>
                <a:latin typeface="Georgia" panose="02040502050405020303" pitchFamily="18" charset="0"/>
                <a:cs typeface="Praja" pitchFamily="18" charset="0"/>
              </a:rPr>
            </a:br>
            <a:endParaRPr lang="en-US" sz="4800" dirty="0">
              <a:solidFill>
                <a:srgbClr val="2F5897"/>
              </a:solidFill>
            </a:endParaRPr>
          </a:p>
        </p:txBody>
      </p:sp>
    </p:spTree>
    <p:extLst>
      <p:ext uri="{BB962C8B-B14F-4D97-AF65-F5344CB8AC3E}">
        <p14:creationId xmlns:p14="http://schemas.microsoft.com/office/powerpoint/2010/main" val="162968573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3161" y="2742853"/>
            <a:ext cx="3832789" cy="2780575"/>
          </a:xfrm>
          <a:prstGeom prst="rect">
            <a:avLst/>
          </a:prstGeom>
        </p:spPr>
        <p:style>
          <a:lnRef idx="1">
            <a:schemeClr val="dk1"/>
          </a:lnRef>
          <a:fillRef idx="2">
            <a:schemeClr val="dk1"/>
          </a:fillRef>
          <a:effectRef idx="1">
            <a:schemeClr val="dk1"/>
          </a:effectRef>
          <a:fontRef idx="minor">
            <a:schemeClr val="dk1"/>
          </a:fontRef>
        </p:style>
      </p:pic>
      <p:pic>
        <p:nvPicPr>
          <p:cNvPr id="5" name="Picture 4" descr="152f67ef18eb19be470a1604233210a9.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94703" y="2742853"/>
            <a:ext cx="4597853" cy="2780575"/>
          </a:xfrm>
          <a:prstGeom prst="rect">
            <a:avLst/>
          </a:prstGeom>
        </p:spPr>
        <p:style>
          <a:lnRef idx="1">
            <a:schemeClr val="dk1"/>
          </a:lnRef>
          <a:fillRef idx="2">
            <a:schemeClr val="dk1"/>
          </a:fillRef>
          <a:effectRef idx="1">
            <a:schemeClr val="dk1"/>
          </a:effectRef>
          <a:fontRef idx="minor">
            <a:schemeClr val="dk1"/>
          </a:fontRef>
        </p:style>
      </p:pic>
      <p:sp>
        <p:nvSpPr>
          <p:cNvPr id="6" name="Title 1"/>
          <p:cNvSpPr>
            <a:spLocks noGrp="1"/>
          </p:cNvSpPr>
          <p:nvPr>
            <p:ph type="title"/>
          </p:nvPr>
        </p:nvSpPr>
        <p:spPr>
          <a:xfrm>
            <a:off x="457200" y="354866"/>
            <a:ext cx="8229600" cy="1600200"/>
          </a:xfrm>
        </p:spPr>
        <p:txBody>
          <a:bodyPr/>
          <a:lstStyle/>
          <a:p>
            <a:r>
              <a:rPr lang="en-US" sz="4800" dirty="0">
                <a:solidFill>
                  <a:srgbClr val="2F5897"/>
                </a:solidFill>
                <a:cs typeface="Praja" pitchFamily="18" charset="0"/>
              </a:rPr>
              <a:t>5. Seek the </a:t>
            </a:r>
            <a:r>
              <a:rPr lang="en-US" sz="4800" dirty="0" smtClean="0">
                <a:solidFill>
                  <a:srgbClr val="2F5897"/>
                </a:solidFill>
                <a:cs typeface="Praja" pitchFamily="18" charset="0"/>
              </a:rPr>
              <a:t>Highest First</a:t>
            </a:r>
            <a:r>
              <a:rPr lang="en-US" sz="4800" dirty="0">
                <a:solidFill>
                  <a:srgbClr val="2F5897"/>
                </a:solidFill>
                <a:latin typeface="Georgia" panose="02040502050405020303" pitchFamily="18" charset="0"/>
                <a:cs typeface="Praja" pitchFamily="18" charset="0"/>
              </a:rPr>
              <a:t/>
            </a:r>
            <a:br>
              <a:rPr lang="en-US" sz="4800" dirty="0">
                <a:solidFill>
                  <a:srgbClr val="2F5897"/>
                </a:solidFill>
                <a:latin typeface="Georgia" panose="02040502050405020303" pitchFamily="18" charset="0"/>
                <a:cs typeface="Praja" pitchFamily="18" charset="0"/>
              </a:rPr>
            </a:br>
            <a:endParaRPr lang="en-US" sz="4800" dirty="0">
              <a:solidFill>
                <a:srgbClr val="2F5897"/>
              </a:solidFill>
            </a:endParaRPr>
          </a:p>
        </p:txBody>
      </p:sp>
    </p:spTree>
    <p:extLst>
      <p:ext uri="{BB962C8B-B14F-4D97-AF65-F5344CB8AC3E}">
        <p14:creationId xmlns:p14="http://schemas.microsoft.com/office/powerpoint/2010/main" val="40106461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992" y="2218164"/>
            <a:ext cx="8686098" cy="3993166"/>
          </a:xfrm>
          <a:prstGeom prst="rect">
            <a:avLst/>
          </a:prstGeom>
        </p:spPr>
        <p:style>
          <a:lnRef idx="1">
            <a:schemeClr val="dk1"/>
          </a:lnRef>
          <a:fillRef idx="2">
            <a:schemeClr val="dk1"/>
          </a:fillRef>
          <a:effectRef idx="1">
            <a:schemeClr val="dk1"/>
          </a:effectRef>
          <a:fontRef idx="minor">
            <a:schemeClr val="dk1"/>
          </a:fontRef>
        </p:style>
      </p:pic>
      <p:sp>
        <p:nvSpPr>
          <p:cNvPr id="5" name="Title 4"/>
          <p:cNvSpPr>
            <a:spLocks noGrp="1"/>
          </p:cNvSpPr>
          <p:nvPr>
            <p:ph type="title"/>
          </p:nvPr>
        </p:nvSpPr>
        <p:spPr>
          <a:xfrm>
            <a:off x="457200" y="1078861"/>
            <a:ext cx="8229600" cy="1363429"/>
          </a:xfrm>
        </p:spPr>
        <p:txBody>
          <a:bodyPr/>
          <a:lstStyle/>
          <a:p>
            <a:pPr>
              <a:lnSpc>
                <a:spcPct val="80000"/>
              </a:lnSpc>
              <a:spcBef>
                <a:spcPts val="600"/>
              </a:spcBef>
            </a:pPr>
            <a:r>
              <a:rPr lang="en-US" sz="4800" dirty="0" smtClean="0">
                <a:latin typeface="Georgia" panose="02040502050405020303" pitchFamily="18" charset="0"/>
                <a:cs typeface="Praja" pitchFamily="18" charset="0"/>
              </a:rPr>
              <a:t/>
            </a:r>
            <a:br>
              <a:rPr lang="en-US" sz="4800" dirty="0" smtClean="0">
                <a:latin typeface="Georgia" panose="02040502050405020303" pitchFamily="18" charset="0"/>
                <a:cs typeface="Praja" pitchFamily="18" charset="0"/>
              </a:rPr>
            </a:br>
            <a:r>
              <a:rPr lang="en-US" sz="4800" dirty="0">
                <a:latin typeface="Georgia" panose="02040502050405020303" pitchFamily="18" charset="0"/>
                <a:cs typeface="Praja" pitchFamily="18" charset="0"/>
              </a:rPr>
              <a:t/>
            </a:r>
            <a:br>
              <a:rPr lang="en-US" sz="4800" dirty="0">
                <a:latin typeface="Georgia" panose="02040502050405020303" pitchFamily="18" charset="0"/>
                <a:cs typeface="Praja" pitchFamily="18" charset="0"/>
              </a:rPr>
            </a:br>
            <a:r>
              <a:rPr lang="en-US" sz="4800" dirty="0" smtClean="0">
                <a:cs typeface="Praja" pitchFamily="18" charset="0"/>
              </a:rPr>
              <a:t>6</a:t>
            </a:r>
            <a:r>
              <a:rPr lang="en-US" sz="4800" dirty="0">
                <a:cs typeface="Praja" pitchFamily="18" charset="0"/>
              </a:rPr>
              <a:t>. Rest and </a:t>
            </a:r>
            <a:r>
              <a:rPr lang="en-US" sz="4800" dirty="0" smtClean="0">
                <a:cs typeface="Praja" pitchFamily="18" charset="0"/>
              </a:rPr>
              <a:t>Activity </a:t>
            </a:r>
            <a:r>
              <a:rPr lang="en-US" sz="4800" dirty="0">
                <a:cs typeface="Praja" pitchFamily="18" charset="0"/>
              </a:rPr>
              <a:t/>
            </a:r>
            <a:br>
              <a:rPr lang="en-US" sz="4800" dirty="0">
                <a:cs typeface="Praja" pitchFamily="18" charset="0"/>
              </a:rPr>
            </a:br>
            <a:r>
              <a:rPr lang="en-US" sz="4800" dirty="0">
                <a:cs typeface="Praja" pitchFamily="18" charset="0"/>
              </a:rPr>
              <a:t>are the </a:t>
            </a:r>
            <a:r>
              <a:rPr lang="en-US" sz="4800" dirty="0" smtClean="0">
                <a:cs typeface="Praja" pitchFamily="18" charset="0"/>
              </a:rPr>
              <a:t>Steps </a:t>
            </a:r>
            <a:r>
              <a:rPr lang="en-US" sz="4800" dirty="0">
                <a:cs typeface="Praja" pitchFamily="18" charset="0"/>
              </a:rPr>
              <a:t>of </a:t>
            </a:r>
            <a:r>
              <a:rPr lang="en-US" sz="4800" dirty="0" smtClean="0">
                <a:cs typeface="Praja" pitchFamily="18" charset="0"/>
              </a:rPr>
              <a:t>Progress</a:t>
            </a:r>
            <a:r>
              <a:rPr lang="en-US" sz="4400" dirty="0">
                <a:latin typeface="Georgia" panose="02040502050405020303" pitchFamily="18" charset="0"/>
                <a:cs typeface="Praja" pitchFamily="18" charset="0"/>
              </a:rPr>
              <a:t/>
            </a:r>
            <a:br>
              <a:rPr lang="en-US" sz="4400" dirty="0">
                <a:latin typeface="Georgia" panose="02040502050405020303" pitchFamily="18" charset="0"/>
                <a:cs typeface="Praja" pitchFamily="18" charset="0"/>
              </a:rPr>
            </a:br>
            <a:endParaRPr lang="en-US" dirty="0"/>
          </a:p>
        </p:txBody>
      </p:sp>
    </p:spTree>
    <p:extLst>
      <p:ext uri="{BB962C8B-B14F-4D97-AF65-F5344CB8AC3E}">
        <p14:creationId xmlns:p14="http://schemas.microsoft.com/office/powerpoint/2010/main" val="32293132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jpg"/>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4409555" y="2782080"/>
            <a:ext cx="4463375" cy="2561520"/>
          </a:xfrm>
          <a:prstGeom prst="rect">
            <a:avLst/>
          </a:prstGeom>
        </p:spPr>
        <p:style>
          <a:lnRef idx="1">
            <a:schemeClr val="dk1"/>
          </a:lnRef>
          <a:fillRef idx="2">
            <a:schemeClr val="dk1"/>
          </a:fillRef>
          <a:effectRef idx="1">
            <a:schemeClr val="dk1"/>
          </a:effectRef>
          <a:fontRef idx="minor">
            <a:schemeClr val="dk1"/>
          </a:fontRef>
        </p:style>
      </p:pic>
      <p:pic>
        <p:nvPicPr>
          <p:cNvPr id="5" name="Picture 4" descr="medieval-archer-bowman-bow-and-arrow-archery-long-bow-re-enactment-AE07AJ.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376" y="1779840"/>
            <a:ext cx="3738093" cy="4836240"/>
          </a:xfrm>
          <a:prstGeom prst="rect">
            <a:avLst/>
          </a:prstGeom>
        </p:spPr>
        <p:style>
          <a:lnRef idx="1">
            <a:schemeClr val="dk1"/>
          </a:lnRef>
          <a:fillRef idx="2">
            <a:schemeClr val="dk1"/>
          </a:fillRef>
          <a:effectRef idx="1">
            <a:schemeClr val="dk1"/>
          </a:effectRef>
          <a:fontRef idx="minor">
            <a:schemeClr val="dk1"/>
          </a:fontRef>
        </p:style>
      </p:pic>
      <p:sp>
        <p:nvSpPr>
          <p:cNvPr id="6" name="Title 4"/>
          <p:cNvSpPr>
            <a:spLocks noGrp="1"/>
          </p:cNvSpPr>
          <p:nvPr>
            <p:ph type="title"/>
          </p:nvPr>
        </p:nvSpPr>
        <p:spPr>
          <a:xfrm>
            <a:off x="457200" y="882751"/>
            <a:ext cx="8229600" cy="1363429"/>
          </a:xfrm>
        </p:spPr>
        <p:txBody>
          <a:bodyPr/>
          <a:lstStyle/>
          <a:p>
            <a:pPr>
              <a:lnSpc>
                <a:spcPct val="80000"/>
              </a:lnSpc>
              <a:spcBef>
                <a:spcPts val="600"/>
              </a:spcBef>
            </a:pPr>
            <a:r>
              <a:rPr lang="en-US" sz="4800" dirty="0" smtClean="0">
                <a:latin typeface="Georgia" panose="02040502050405020303" pitchFamily="18" charset="0"/>
                <a:cs typeface="Praja" pitchFamily="18" charset="0"/>
              </a:rPr>
              <a:t/>
            </a:r>
            <a:br>
              <a:rPr lang="en-US" sz="4800" dirty="0" smtClean="0">
                <a:latin typeface="Georgia" panose="02040502050405020303" pitchFamily="18" charset="0"/>
                <a:cs typeface="Praja" pitchFamily="18" charset="0"/>
              </a:rPr>
            </a:br>
            <a:r>
              <a:rPr lang="en-US" sz="4800" dirty="0">
                <a:latin typeface="Georgia" panose="02040502050405020303" pitchFamily="18" charset="0"/>
                <a:cs typeface="Praja" pitchFamily="18" charset="0"/>
              </a:rPr>
              <a:t/>
            </a:r>
            <a:br>
              <a:rPr lang="en-US" sz="4800" dirty="0">
                <a:latin typeface="Georgia" panose="02040502050405020303" pitchFamily="18" charset="0"/>
                <a:cs typeface="Praja" pitchFamily="18" charset="0"/>
              </a:rPr>
            </a:br>
            <a:r>
              <a:rPr lang="en-US" sz="4800" dirty="0" smtClean="0">
                <a:cs typeface="Praja" pitchFamily="18" charset="0"/>
              </a:rPr>
              <a:t>6</a:t>
            </a:r>
            <a:r>
              <a:rPr lang="en-US" sz="4800" dirty="0">
                <a:cs typeface="Praja" pitchFamily="18" charset="0"/>
              </a:rPr>
              <a:t>. Rest and </a:t>
            </a:r>
            <a:r>
              <a:rPr lang="en-US" sz="4800" dirty="0" smtClean="0">
                <a:cs typeface="Praja" pitchFamily="18" charset="0"/>
              </a:rPr>
              <a:t>Activity </a:t>
            </a:r>
            <a:r>
              <a:rPr lang="en-US" sz="4800" dirty="0">
                <a:cs typeface="Praja" pitchFamily="18" charset="0"/>
              </a:rPr>
              <a:t/>
            </a:r>
            <a:br>
              <a:rPr lang="en-US" sz="4800" dirty="0">
                <a:cs typeface="Praja" pitchFamily="18" charset="0"/>
              </a:rPr>
            </a:br>
            <a:r>
              <a:rPr lang="en-US" sz="4800" dirty="0">
                <a:cs typeface="Praja" pitchFamily="18" charset="0"/>
              </a:rPr>
              <a:t>are the </a:t>
            </a:r>
            <a:r>
              <a:rPr lang="en-US" sz="4800" dirty="0" smtClean="0">
                <a:cs typeface="Praja" pitchFamily="18" charset="0"/>
              </a:rPr>
              <a:t>Steps </a:t>
            </a:r>
            <a:r>
              <a:rPr lang="en-US" sz="4800" dirty="0">
                <a:cs typeface="Praja" pitchFamily="18" charset="0"/>
              </a:rPr>
              <a:t>of </a:t>
            </a:r>
            <a:r>
              <a:rPr lang="en-US" sz="4800" dirty="0" smtClean="0">
                <a:cs typeface="Praja" pitchFamily="18" charset="0"/>
              </a:rPr>
              <a:t>Progress</a:t>
            </a:r>
            <a:r>
              <a:rPr lang="en-US" sz="4400" dirty="0">
                <a:latin typeface="Georgia" panose="02040502050405020303" pitchFamily="18" charset="0"/>
                <a:cs typeface="Praja" pitchFamily="18" charset="0"/>
              </a:rPr>
              <a:t/>
            </a:r>
            <a:br>
              <a:rPr lang="en-US" sz="4400" dirty="0">
                <a:latin typeface="Georgia" panose="02040502050405020303" pitchFamily="18" charset="0"/>
                <a:cs typeface="Praja" pitchFamily="18" charset="0"/>
              </a:rPr>
            </a:br>
            <a:endParaRPr lang="en-US" dirty="0"/>
          </a:p>
        </p:txBody>
      </p:sp>
    </p:spTree>
    <p:extLst>
      <p:ext uri="{BB962C8B-B14F-4D97-AF65-F5344CB8AC3E}">
        <p14:creationId xmlns:p14="http://schemas.microsoft.com/office/powerpoint/2010/main" val="249430581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35" y="554138"/>
            <a:ext cx="8229600" cy="1600200"/>
          </a:xfrm>
        </p:spPr>
        <p:txBody>
          <a:bodyPr/>
          <a:lstStyle/>
          <a:p>
            <a:pPr>
              <a:lnSpc>
                <a:spcPct val="80000"/>
              </a:lnSpc>
              <a:spcBef>
                <a:spcPts val="600"/>
              </a:spcBef>
            </a:pPr>
            <a:r>
              <a:rPr lang="en-US" sz="4400" dirty="0">
                <a:solidFill>
                  <a:srgbClr val="2F5897"/>
                </a:solidFill>
                <a:cs typeface="Praja" pitchFamily="18" charset="0"/>
              </a:rPr>
              <a:t>7. Enjoy </a:t>
            </a:r>
            <a:r>
              <a:rPr lang="en-US" sz="4400" dirty="0" smtClean="0">
                <a:solidFill>
                  <a:srgbClr val="2F5897"/>
                </a:solidFill>
                <a:cs typeface="Praja" pitchFamily="18" charset="0"/>
              </a:rPr>
              <a:t>Greater Efficiency </a:t>
            </a:r>
            <a:br>
              <a:rPr lang="en-US" sz="4400" dirty="0" smtClean="0">
                <a:solidFill>
                  <a:srgbClr val="2F5897"/>
                </a:solidFill>
                <a:cs typeface="Praja" pitchFamily="18" charset="0"/>
              </a:rPr>
            </a:br>
            <a:r>
              <a:rPr lang="en-US" sz="4400" dirty="0" smtClean="0">
                <a:solidFill>
                  <a:srgbClr val="2F5897"/>
                </a:solidFill>
                <a:cs typeface="Praja" pitchFamily="18" charset="0"/>
              </a:rPr>
              <a:t>(Do Less) and Accomplish More</a:t>
            </a:r>
            <a:r>
              <a:rPr lang="en-US" sz="4800" dirty="0">
                <a:solidFill>
                  <a:srgbClr val="660066"/>
                </a:solidFill>
                <a:latin typeface="Georgia" panose="02040502050405020303" pitchFamily="18" charset="0"/>
                <a:cs typeface="Praja" pitchFamily="18" charset="0"/>
              </a:rPr>
              <a:t/>
            </a:r>
            <a:br>
              <a:rPr lang="en-US" sz="4800" dirty="0">
                <a:solidFill>
                  <a:srgbClr val="660066"/>
                </a:solidFill>
                <a:latin typeface="Georgia" panose="02040502050405020303" pitchFamily="18" charset="0"/>
                <a:cs typeface="Praja" pitchFamily="18" charset="0"/>
              </a:rPr>
            </a:br>
            <a:endParaRPr lang="en-US" sz="4800" dirty="0"/>
          </a:p>
        </p:txBody>
      </p:sp>
      <p:pic>
        <p:nvPicPr>
          <p:cNvPr id="3" name="Picture 2" descr="Getty_least_effort-93032519-58255bfc5f9b58d5b1700739.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1144" y="2154338"/>
            <a:ext cx="4281714" cy="3545795"/>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872847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ctober 2013 welcome lunch.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0255" y="1966015"/>
            <a:ext cx="5930000" cy="4580925"/>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6" name="Title 1"/>
          <p:cNvSpPr>
            <a:spLocks noGrp="1"/>
          </p:cNvSpPr>
          <p:nvPr>
            <p:ph type="title"/>
          </p:nvPr>
        </p:nvSpPr>
        <p:spPr>
          <a:xfrm>
            <a:off x="391835" y="554138"/>
            <a:ext cx="8229600" cy="1600200"/>
          </a:xfrm>
        </p:spPr>
        <p:txBody>
          <a:bodyPr/>
          <a:lstStyle/>
          <a:p>
            <a:pPr>
              <a:lnSpc>
                <a:spcPct val="80000"/>
              </a:lnSpc>
              <a:spcBef>
                <a:spcPts val="600"/>
              </a:spcBef>
            </a:pPr>
            <a:r>
              <a:rPr lang="en-US" sz="4400" dirty="0">
                <a:solidFill>
                  <a:srgbClr val="2F5897"/>
                </a:solidFill>
                <a:cs typeface="Praja" pitchFamily="18" charset="0"/>
              </a:rPr>
              <a:t>7. Enjoy Greater Efficiency </a:t>
            </a:r>
            <a:br>
              <a:rPr lang="en-US" sz="4400" dirty="0">
                <a:solidFill>
                  <a:srgbClr val="2F5897"/>
                </a:solidFill>
                <a:cs typeface="Praja" pitchFamily="18" charset="0"/>
              </a:rPr>
            </a:br>
            <a:r>
              <a:rPr lang="en-US" sz="4400" dirty="0">
                <a:solidFill>
                  <a:srgbClr val="2F5897"/>
                </a:solidFill>
                <a:cs typeface="Praja" pitchFamily="18" charset="0"/>
              </a:rPr>
              <a:t>(Do Less) and Accomplish More</a:t>
            </a:r>
            <a:r>
              <a:rPr lang="en-US" sz="4800" dirty="0">
                <a:solidFill>
                  <a:srgbClr val="660066"/>
                </a:solidFill>
                <a:latin typeface="Georgia" panose="02040502050405020303" pitchFamily="18" charset="0"/>
                <a:cs typeface="Praja" pitchFamily="18" charset="0"/>
              </a:rPr>
              <a:t/>
            </a:r>
            <a:br>
              <a:rPr lang="en-US" sz="4800" dirty="0">
                <a:solidFill>
                  <a:srgbClr val="660066"/>
                </a:solidFill>
                <a:latin typeface="Georgia" panose="02040502050405020303" pitchFamily="18" charset="0"/>
                <a:cs typeface="Praja" pitchFamily="18" charset="0"/>
              </a:rPr>
            </a:br>
            <a:endParaRPr lang="en-US" sz="4800" dirty="0"/>
          </a:p>
        </p:txBody>
      </p:sp>
    </p:spTree>
    <p:extLst>
      <p:ext uri="{BB962C8B-B14F-4D97-AF65-F5344CB8AC3E}">
        <p14:creationId xmlns:p14="http://schemas.microsoft.com/office/powerpoint/2010/main" val="716245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very action has an equal and opposite reaction.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3162" y="1850571"/>
            <a:ext cx="8029375" cy="4184953"/>
          </a:xfrm>
          <a:prstGeom prst="rect">
            <a:avLst/>
          </a:prstGeom>
        </p:spPr>
        <p:style>
          <a:lnRef idx="1">
            <a:schemeClr val="dk1"/>
          </a:lnRef>
          <a:fillRef idx="2">
            <a:schemeClr val="dk1"/>
          </a:fillRef>
          <a:effectRef idx="1">
            <a:schemeClr val="dk1"/>
          </a:effectRef>
          <a:fontRef idx="minor">
            <a:schemeClr val="dk1"/>
          </a:fontRef>
        </p:style>
      </p:pic>
      <p:sp>
        <p:nvSpPr>
          <p:cNvPr id="3" name="Title 2"/>
          <p:cNvSpPr>
            <a:spLocks noGrp="1"/>
          </p:cNvSpPr>
          <p:nvPr>
            <p:ph type="title"/>
          </p:nvPr>
        </p:nvSpPr>
        <p:spPr>
          <a:xfrm>
            <a:off x="0" y="464480"/>
            <a:ext cx="9144000" cy="1600200"/>
          </a:xfrm>
        </p:spPr>
        <p:txBody>
          <a:bodyPr/>
          <a:lstStyle/>
          <a:p>
            <a:r>
              <a:rPr lang="en-US" sz="4800" dirty="0">
                <a:cs typeface="Praja" pitchFamily="18" charset="0"/>
              </a:rPr>
              <a:t>8. Every </a:t>
            </a:r>
            <a:r>
              <a:rPr lang="en-US" sz="4800" dirty="0" smtClean="0">
                <a:cs typeface="Praja" pitchFamily="18" charset="0"/>
              </a:rPr>
              <a:t>Action </a:t>
            </a:r>
            <a:r>
              <a:rPr lang="en-US" sz="4800" dirty="0">
                <a:cs typeface="Praja" pitchFamily="18" charset="0"/>
              </a:rPr>
              <a:t>has a </a:t>
            </a:r>
            <a:r>
              <a:rPr lang="en-US" sz="4800" dirty="0" smtClean="0">
                <a:cs typeface="Praja" pitchFamily="18" charset="0"/>
              </a:rPr>
              <a:t>Reaction</a:t>
            </a:r>
            <a:r>
              <a:rPr lang="en-US" sz="4800" dirty="0">
                <a:latin typeface="Georgia" panose="02040502050405020303" pitchFamily="18" charset="0"/>
                <a:cs typeface="Praja" pitchFamily="18" charset="0"/>
              </a:rPr>
              <a:t/>
            </a:r>
            <a:br>
              <a:rPr lang="en-US" sz="4800" dirty="0">
                <a:latin typeface="Georgia" panose="02040502050405020303" pitchFamily="18" charset="0"/>
                <a:cs typeface="Praja" pitchFamily="18" charset="0"/>
              </a:rPr>
            </a:br>
            <a:endParaRPr lang="en-US" sz="4800" dirty="0"/>
          </a:p>
        </p:txBody>
      </p:sp>
    </p:spTree>
    <p:extLst>
      <p:ext uri="{BB962C8B-B14F-4D97-AF65-F5344CB8AC3E}">
        <p14:creationId xmlns:p14="http://schemas.microsoft.com/office/powerpoint/2010/main" val="1835697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poster.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53912" y="0"/>
            <a:ext cx="5349240" cy="6858000"/>
          </a:xfrm>
          <a:prstGeom prst="rect">
            <a:avLst/>
          </a:prstGeom>
        </p:spPr>
      </p:pic>
      <p:sp>
        <p:nvSpPr>
          <p:cNvPr id="2" name="Title 1"/>
          <p:cNvSpPr>
            <a:spLocks noGrp="1"/>
          </p:cNvSpPr>
          <p:nvPr>
            <p:ph type="title"/>
          </p:nvPr>
        </p:nvSpPr>
        <p:spPr>
          <a:xfrm>
            <a:off x="457200" y="438916"/>
            <a:ext cx="8229600" cy="1600200"/>
          </a:xfrm>
        </p:spPr>
        <p:txBody>
          <a:bodyPr/>
          <a:lstStyle/>
          <a:p>
            <a:r>
              <a:rPr lang="en-US" sz="4800" dirty="0">
                <a:latin typeface="Georgia" panose="02040502050405020303" pitchFamily="18" charset="0"/>
                <a:cs typeface="Praja" pitchFamily="18" charset="0"/>
              </a:rPr>
              <a:t/>
            </a:r>
            <a:br>
              <a:rPr lang="en-US" sz="4800" dirty="0">
                <a:latin typeface="Georgia" panose="02040502050405020303" pitchFamily="18" charset="0"/>
                <a:cs typeface="Praja" pitchFamily="18" charset="0"/>
              </a:rPr>
            </a:br>
            <a:endParaRPr lang="en-US" sz="4800" dirty="0"/>
          </a:p>
        </p:txBody>
      </p:sp>
      <p:sp>
        <p:nvSpPr>
          <p:cNvPr id="15" name="Rectangle 14"/>
          <p:cNvSpPr/>
          <p:nvPr/>
        </p:nvSpPr>
        <p:spPr>
          <a:xfrm>
            <a:off x="566676" y="1418514"/>
            <a:ext cx="2709715" cy="3785652"/>
          </a:xfrm>
          <a:prstGeom prst="rect">
            <a:avLst/>
          </a:prstGeom>
        </p:spPr>
        <p:txBody>
          <a:bodyPr wrap="square">
            <a:spAutoFit/>
          </a:bodyPr>
          <a:lstStyle/>
          <a:p>
            <a:pPr lvl="0"/>
            <a:r>
              <a:rPr lang="en-US" sz="4800" dirty="0">
                <a:solidFill>
                  <a:schemeClr val="tx2"/>
                </a:solidFill>
                <a:effectLst>
                  <a:outerShdw blurRad="50800" dist="38100" dir="2700000" algn="tl" rotWithShape="0">
                    <a:prstClr val="black">
                      <a:alpha val="40000"/>
                    </a:prstClr>
                  </a:outerShdw>
                </a:effectLst>
                <a:cs typeface="Praja" pitchFamily="18" charset="0"/>
              </a:rPr>
              <a:t>8</a:t>
            </a:r>
            <a:r>
              <a:rPr lang="en-US" sz="4800" dirty="0" smtClean="0">
                <a:solidFill>
                  <a:schemeClr val="tx2"/>
                </a:solidFill>
                <a:effectLst>
                  <a:outerShdw blurRad="50800" dist="38100" dir="2700000" algn="tl" rotWithShape="0">
                    <a:prstClr val="black">
                      <a:alpha val="40000"/>
                    </a:prstClr>
                  </a:outerShdw>
                </a:effectLst>
                <a:cs typeface="Praja" pitchFamily="18" charset="0"/>
              </a:rPr>
              <a:t>. Every </a:t>
            </a:r>
            <a:endParaRPr lang="en-US" sz="4800" dirty="0">
              <a:solidFill>
                <a:schemeClr val="tx2"/>
              </a:solidFill>
              <a:effectLst>
                <a:outerShdw blurRad="50800" dist="38100" dir="2700000" algn="tl" rotWithShape="0">
                  <a:prstClr val="black">
                    <a:alpha val="40000"/>
                  </a:prstClr>
                </a:outerShdw>
              </a:effectLst>
              <a:cs typeface="Praja" pitchFamily="18" charset="0"/>
            </a:endParaRPr>
          </a:p>
          <a:p>
            <a:pPr lvl="0"/>
            <a:r>
              <a:rPr lang="en-US" sz="4800" dirty="0">
                <a:solidFill>
                  <a:schemeClr val="tx2"/>
                </a:solidFill>
                <a:effectLst>
                  <a:outerShdw blurRad="50800" dist="38100" dir="2700000" algn="tl" rotWithShape="0">
                    <a:prstClr val="black">
                      <a:alpha val="40000"/>
                    </a:prstClr>
                  </a:outerShdw>
                </a:effectLst>
                <a:cs typeface="Praja" pitchFamily="18" charset="0"/>
              </a:rPr>
              <a:t>Action </a:t>
            </a:r>
          </a:p>
          <a:p>
            <a:pPr lvl="0"/>
            <a:r>
              <a:rPr lang="en-US" sz="4800" dirty="0">
                <a:solidFill>
                  <a:schemeClr val="tx2"/>
                </a:solidFill>
                <a:effectLst>
                  <a:outerShdw blurRad="50800" dist="38100" dir="2700000" algn="tl" rotWithShape="0">
                    <a:prstClr val="black">
                      <a:alpha val="40000"/>
                    </a:prstClr>
                  </a:outerShdw>
                </a:effectLst>
                <a:cs typeface="Praja" pitchFamily="18" charset="0"/>
              </a:rPr>
              <a:t>has a </a:t>
            </a:r>
          </a:p>
          <a:p>
            <a:pPr lvl="0"/>
            <a:r>
              <a:rPr lang="en-US" sz="4800" dirty="0">
                <a:solidFill>
                  <a:schemeClr val="tx2"/>
                </a:solidFill>
                <a:effectLst>
                  <a:outerShdw blurRad="50800" dist="38100" dir="2700000" algn="tl" rotWithShape="0">
                    <a:prstClr val="black">
                      <a:alpha val="40000"/>
                    </a:prstClr>
                  </a:outerShdw>
                </a:effectLst>
                <a:cs typeface="Praja" pitchFamily="18" charset="0"/>
              </a:rPr>
              <a:t>Reaction</a:t>
            </a:r>
            <a:r>
              <a:rPr lang="en-US" sz="4800" dirty="0">
                <a:solidFill>
                  <a:schemeClr val="tx2"/>
                </a:solidFill>
                <a:effectLst>
                  <a:outerShdw blurRad="50800" dist="38100" dir="2700000" algn="tl" rotWithShape="0">
                    <a:prstClr val="black">
                      <a:alpha val="40000"/>
                    </a:prstClr>
                  </a:outerShdw>
                </a:effectLst>
                <a:latin typeface="Georgia" panose="02040502050405020303" pitchFamily="18" charset="0"/>
                <a:cs typeface="Praja" pitchFamily="18" charset="0"/>
              </a:rPr>
              <a:t/>
            </a:r>
            <a:br>
              <a:rPr lang="en-US" sz="4800" dirty="0">
                <a:solidFill>
                  <a:schemeClr val="tx2"/>
                </a:solidFill>
                <a:effectLst>
                  <a:outerShdw blurRad="50800" dist="38100" dir="2700000" algn="tl" rotWithShape="0">
                    <a:prstClr val="black">
                      <a:alpha val="40000"/>
                    </a:prstClr>
                  </a:outerShdw>
                </a:effectLst>
                <a:latin typeface="Georgia" panose="02040502050405020303" pitchFamily="18" charset="0"/>
                <a:cs typeface="Praja" pitchFamily="18" charset="0"/>
              </a:rPr>
            </a:br>
            <a:endParaRPr lang="en-US" sz="4800" dirty="0">
              <a:solidFill>
                <a:schemeClr val="tx2"/>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903028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xresdefault.jpg"/>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105200" y="2527443"/>
            <a:ext cx="8949758" cy="3217866"/>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5" name="Title 1"/>
          <p:cNvSpPr>
            <a:spLocks noGrp="1"/>
          </p:cNvSpPr>
          <p:nvPr>
            <p:ph type="title"/>
          </p:nvPr>
        </p:nvSpPr>
        <p:spPr>
          <a:xfrm>
            <a:off x="0" y="578991"/>
            <a:ext cx="9144000" cy="1600200"/>
          </a:xfrm>
        </p:spPr>
        <p:txBody>
          <a:bodyPr/>
          <a:lstStyle/>
          <a:p>
            <a:r>
              <a:rPr lang="en-US" sz="4800" dirty="0">
                <a:solidFill>
                  <a:srgbClr val="2F5897"/>
                </a:solidFill>
                <a:latin typeface="Georgia" panose="02040502050405020303" pitchFamily="18" charset="0"/>
                <a:cs typeface="Praja" pitchFamily="18" charset="0"/>
              </a:rPr>
              <a:t/>
            </a:r>
            <a:br>
              <a:rPr lang="en-US" sz="4800" dirty="0">
                <a:solidFill>
                  <a:srgbClr val="2F5897"/>
                </a:solidFill>
                <a:latin typeface="Georgia" panose="02040502050405020303" pitchFamily="18" charset="0"/>
                <a:cs typeface="Praja" pitchFamily="18" charset="0"/>
              </a:rPr>
            </a:br>
            <a:endParaRPr lang="en-US" sz="4800" dirty="0"/>
          </a:p>
        </p:txBody>
      </p:sp>
      <p:sp>
        <p:nvSpPr>
          <p:cNvPr id="6" name="Title 1"/>
          <p:cNvSpPr txBox="1">
            <a:spLocks/>
          </p:cNvSpPr>
          <p:nvPr/>
        </p:nvSpPr>
        <p:spPr>
          <a:xfrm>
            <a:off x="152400" y="731391"/>
            <a:ext cx="91440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4800" smtClean="0">
                <a:solidFill>
                  <a:srgbClr val="2F5897"/>
                </a:solidFill>
                <a:cs typeface="Praja" pitchFamily="18" charset="0"/>
              </a:rPr>
              <a:t>9. Purification Leads to Progress</a:t>
            </a:r>
            <a:r>
              <a:rPr lang="en-US" sz="4800" smtClean="0">
                <a:solidFill>
                  <a:srgbClr val="2F5897"/>
                </a:solidFill>
                <a:latin typeface="Georgia" panose="02040502050405020303" pitchFamily="18" charset="0"/>
                <a:cs typeface="Praja" pitchFamily="18" charset="0"/>
              </a:rPr>
              <a:t/>
            </a:r>
            <a:br>
              <a:rPr lang="en-US" sz="4800" smtClean="0">
                <a:solidFill>
                  <a:srgbClr val="2F5897"/>
                </a:solidFill>
                <a:latin typeface="Georgia" panose="02040502050405020303" pitchFamily="18" charset="0"/>
                <a:cs typeface="Praja" pitchFamily="18" charset="0"/>
              </a:rPr>
            </a:br>
            <a:endParaRPr lang="en-US" sz="4800" dirty="0"/>
          </a:p>
        </p:txBody>
      </p:sp>
    </p:spTree>
    <p:extLst>
      <p:ext uri="{BB962C8B-B14F-4D97-AF65-F5344CB8AC3E}">
        <p14:creationId xmlns:p14="http://schemas.microsoft.com/office/powerpoint/2010/main" val="2676474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6274e3bebf075d394cdaad1776ee4a8.jpg_1200x630.jpg"/>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a:off x="838912" y="2070913"/>
            <a:ext cx="7536220" cy="4269740"/>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2" name="Title 1"/>
          <p:cNvSpPr>
            <a:spLocks noGrp="1"/>
          </p:cNvSpPr>
          <p:nvPr>
            <p:ph type="title"/>
          </p:nvPr>
        </p:nvSpPr>
        <p:spPr>
          <a:xfrm>
            <a:off x="0" y="578991"/>
            <a:ext cx="9144000" cy="1600200"/>
          </a:xfrm>
        </p:spPr>
        <p:txBody>
          <a:bodyPr/>
          <a:lstStyle/>
          <a:p>
            <a:r>
              <a:rPr lang="en-US" sz="4800" dirty="0">
                <a:solidFill>
                  <a:srgbClr val="2F5897"/>
                </a:solidFill>
                <a:cs typeface="Praja" pitchFamily="18" charset="0"/>
              </a:rPr>
              <a:t>9. Purification </a:t>
            </a:r>
            <a:r>
              <a:rPr lang="en-US" sz="4800" dirty="0" smtClean="0">
                <a:solidFill>
                  <a:srgbClr val="2F5897"/>
                </a:solidFill>
                <a:cs typeface="Praja" pitchFamily="18" charset="0"/>
              </a:rPr>
              <a:t>Leads </a:t>
            </a:r>
            <a:r>
              <a:rPr lang="en-US" sz="4800" dirty="0">
                <a:solidFill>
                  <a:srgbClr val="2F5897"/>
                </a:solidFill>
                <a:cs typeface="Praja" pitchFamily="18" charset="0"/>
              </a:rPr>
              <a:t>to </a:t>
            </a:r>
            <a:r>
              <a:rPr lang="en-US" sz="4800" dirty="0" smtClean="0">
                <a:solidFill>
                  <a:srgbClr val="2F5897"/>
                </a:solidFill>
                <a:cs typeface="Praja" pitchFamily="18" charset="0"/>
              </a:rPr>
              <a:t>Progress</a:t>
            </a:r>
            <a:r>
              <a:rPr lang="en-US" sz="4800" dirty="0">
                <a:solidFill>
                  <a:srgbClr val="2F5897"/>
                </a:solidFill>
                <a:latin typeface="Georgia" panose="02040502050405020303" pitchFamily="18" charset="0"/>
                <a:cs typeface="Praja" pitchFamily="18" charset="0"/>
              </a:rPr>
              <a:t/>
            </a:r>
            <a:br>
              <a:rPr lang="en-US" sz="4800" dirty="0">
                <a:solidFill>
                  <a:srgbClr val="2F5897"/>
                </a:solidFill>
                <a:latin typeface="Georgia" panose="02040502050405020303" pitchFamily="18" charset="0"/>
                <a:cs typeface="Praja" pitchFamily="18" charset="0"/>
              </a:rPr>
            </a:br>
            <a:endParaRPr lang="en-US" sz="4800" dirty="0"/>
          </a:p>
        </p:txBody>
      </p:sp>
    </p:spTree>
    <p:extLst>
      <p:ext uri="{BB962C8B-B14F-4D97-AF65-F5344CB8AC3E}">
        <p14:creationId xmlns:p14="http://schemas.microsoft.com/office/powerpoint/2010/main" val="1120075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3794" y="1309950"/>
            <a:ext cx="6118740" cy="4639732"/>
          </a:xfrm>
          <a:prstGeom prst="rect">
            <a:avLst/>
          </a:prstGeom>
        </p:spPr>
        <p:txBody>
          <a:bodyPr wrap="square">
            <a:spAutoFit/>
          </a:bodyPr>
          <a:lstStyle/>
          <a:p>
            <a:pPr lvl="0">
              <a:lnSpc>
                <a:spcPct val="150000"/>
              </a:lnSpc>
            </a:pPr>
            <a:r>
              <a:rPr lang="en-US" dirty="0" smtClean="0">
                <a:solidFill>
                  <a:srgbClr val="2D5594"/>
                </a:solidFill>
                <a:latin typeface="+mj-lt"/>
              </a:rPr>
              <a:t>3. The </a:t>
            </a:r>
            <a:r>
              <a:rPr lang="en-US" dirty="0">
                <a:solidFill>
                  <a:srgbClr val="2D5594"/>
                </a:solidFill>
                <a:latin typeface="+mj-lt"/>
              </a:rPr>
              <a:t>Perennial Philosophy expressed throughout history is that there is a field of unity underlying all diversity—an infinite reservoir of creativity, order, intelligence and energy. It states that the purpose of life is to discover and experience this ultimate reality and access its invaluable qualities. Everyone is capable of experiencing this field, reconnecting and realizing our true nature – transforming and fulfilling our life. Transcendental Meditation is an invaluable aid in this quest.</a:t>
            </a:r>
          </a:p>
          <a:p>
            <a:pPr>
              <a:lnSpc>
                <a:spcPct val="150000"/>
              </a:lnSpc>
            </a:pPr>
            <a:r>
              <a:rPr lang="en-US" dirty="0">
                <a:solidFill>
                  <a:srgbClr val="2D5594"/>
                </a:solidFill>
                <a:latin typeface="+mj-lt"/>
              </a:rPr>
              <a:t> </a:t>
            </a:r>
          </a:p>
        </p:txBody>
      </p:sp>
    </p:spTree>
    <p:extLst>
      <p:ext uri="{BB962C8B-B14F-4D97-AF65-F5344CB8AC3E}">
        <p14:creationId xmlns:p14="http://schemas.microsoft.com/office/powerpoint/2010/main" val="485673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w-to-be-happier-and-get-to-success-sooner-1024x536.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3999" y="1895537"/>
            <a:ext cx="8626231" cy="4581465"/>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6" name="Title 1"/>
          <p:cNvSpPr>
            <a:spLocks noGrp="1"/>
          </p:cNvSpPr>
          <p:nvPr>
            <p:ph type="title"/>
          </p:nvPr>
        </p:nvSpPr>
        <p:spPr>
          <a:xfrm>
            <a:off x="0" y="578991"/>
            <a:ext cx="9144000" cy="1600200"/>
          </a:xfrm>
        </p:spPr>
        <p:txBody>
          <a:bodyPr/>
          <a:lstStyle/>
          <a:p>
            <a:r>
              <a:rPr lang="en-US" sz="4800" dirty="0">
                <a:solidFill>
                  <a:srgbClr val="2F5897"/>
                </a:solidFill>
                <a:latin typeface="Georgia" panose="02040502050405020303" pitchFamily="18" charset="0"/>
                <a:cs typeface="Praja" pitchFamily="18" charset="0"/>
              </a:rPr>
              <a:t>9. Purification leads to progress</a:t>
            </a:r>
            <a:br>
              <a:rPr lang="en-US" sz="4800" dirty="0">
                <a:solidFill>
                  <a:srgbClr val="2F5897"/>
                </a:solidFill>
                <a:latin typeface="Georgia" panose="02040502050405020303" pitchFamily="18" charset="0"/>
                <a:cs typeface="Praja" pitchFamily="18" charset="0"/>
              </a:rPr>
            </a:br>
            <a:endParaRPr lang="en-US" sz="4800" dirty="0"/>
          </a:p>
        </p:txBody>
      </p:sp>
    </p:spTree>
    <p:extLst>
      <p:ext uri="{BB962C8B-B14F-4D97-AF65-F5344CB8AC3E}">
        <p14:creationId xmlns:p14="http://schemas.microsoft.com/office/powerpoint/2010/main" val="585029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20160707-163430_orig.pn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21663" y="1953338"/>
            <a:ext cx="7939527" cy="4460570"/>
          </a:xfrm>
          <a:prstGeom prst="rect">
            <a:avLst/>
          </a:prstGeom>
        </p:spPr>
      </p:pic>
      <p:sp>
        <p:nvSpPr>
          <p:cNvPr id="3" name="Title 2"/>
          <p:cNvSpPr>
            <a:spLocks noGrp="1"/>
          </p:cNvSpPr>
          <p:nvPr>
            <p:ph type="title"/>
          </p:nvPr>
        </p:nvSpPr>
        <p:spPr>
          <a:xfrm>
            <a:off x="457200" y="690907"/>
            <a:ext cx="8229600" cy="1600200"/>
          </a:xfrm>
        </p:spPr>
        <p:txBody>
          <a:bodyPr/>
          <a:lstStyle/>
          <a:p>
            <a:pPr>
              <a:lnSpc>
                <a:spcPct val="90000"/>
              </a:lnSpc>
            </a:pPr>
            <a:r>
              <a:rPr lang="en-US" sz="4400" dirty="0">
                <a:solidFill>
                  <a:srgbClr val="2F5897"/>
                </a:solidFill>
                <a:cs typeface="Praja" pitchFamily="18" charset="0"/>
              </a:rPr>
              <a:t>10. The </a:t>
            </a:r>
            <a:r>
              <a:rPr lang="en-US" sz="4400" dirty="0" smtClean="0">
                <a:solidFill>
                  <a:srgbClr val="2F5897"/>
                </a:solidFill>
                <a:cs typeface="Praja" pitchFamily="18" charset="0"/>
              </a:rPr>
              <a:t>Field </a:t>
            </a:r>
            <a:r>
              <a:rPr lang="en-US" sz="4400" dirty="0">
                <a:solidFill>
                  <a:srgbClr val="2F5897"/>
                </a:solidFill>
                <a:cs typeface="Praja" pitchFamily="18" charset="0"/>
              </a:rPr>
              <a:t>of all </a:t>
            </a:r>
            <a:r>
              <a:rPr lang="en-US" sz="4400" dirty="0" smtClean="0">
                <a:solidFill>
                  <a:srgbClr val="2F5897"/>
                </a:solidFill>
                <a:cs typeface="Praja" pitchFamily="18" charset="0"/>
              </a:rPr>
              <a:t>Possibilities </a:t>
            </a:r>
            <a:r>
              <a:rPr lang="en-US" sz="4400" dirty="0">
                <a:solidFill>
                  <a:srgbClr val="2F5897"/>
                </a:solidFill>
                <a:cs typeface="Praja" pitchFamily="18" charset="0"/>
              </a:rPr>
              <a:t>is the </a:t>
            </a:r>
            <a:r>
              <a:rPr lang="en-US" sz="4400" dirty="0" smtClean="0">
                <a:solidFill>
                  <a:srgbClr val="2F5897"/>
                </a:solidFill>
                <a:cs typeface="Praja" pitchFamily="18" charset="0"/>
              </a:rPr>
              <a:t>Source </a:t>
            </a:r>
            <a:r>
              <a:rPr lang="en-US" sz="4400" dirty="0">
                <a:solidFill>
                  <a:srgbClr val="2F5897"/>
                </a:solidFill>
                <a:cs typeface="Praja" pitchFamily="18" charset="0"/>
              </a:rPr>
              <a:t>of all </a:t>
            </a:r>
            <a:r>
              <a:rPr lang="en-US" sz="4400" dirty="0" smtClean="0">
                <a:solidFill>
                  <a:srgbClr val="2F5897"/>
                </a:solidFill>
                <a:cs typeface="Praja" pitchFamily="18" charset="0"/>
              </a:rPr>
              <a:t>Solutions</a:t>
            </a:r>
            <a:r>
              <a:rPr lang="en-US" sz="4800" dirty="0">
                <a:solidFill>
                  <a:srgbClr val="2F5897"/>
                </a:solidFill>
                <a:cs typeface="Praja" pitchFamily="18" charset="0"/>
              </a:rPr>
              <a:t/>
            </a:r>
            <a:br>
              <a:rPr lang="en-US" sz="4800" dirty="0">
                <a:solidFill>
                  <a:srgbClr val="2F5897"/>
                </a:solidFill>
                <a:cs typeface="Praja" pitchFamily="18" charset="0"/>
              </a:rPr>
            </a:br>
            <a:endParaRPr lang="en-US" sz="4800" dirty="0"/>
          </a:p>
        </p:txBody>
      </p:sp>
    </p:spTree>
    <p:extLst>
      <p:ext uri="{BB962C8B-B14F-4D97-AF65-F5344CB8AC3E}">
        <p14:creationId xmlns:p14="http://schemas.microsoft.com/office/powerpoint/2010/main" val="3115045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nsciousness-unified-field.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189" y="1971024"/>
            <a:ext cx="7904004" cy="4446002"/>
          </a:xfrm>
          <a:prstGeom prst="rect">
            <a:avLst/>
          </a:prstGeom>
        </p:spPr>
      </p:pic>
      <p:sp>
        <p:nvSpPr>
          <p:cNvPr id="6" name="Title 2"/>
          <p:cNvSpPr>
            <a:spLocks noGrp="1"/>
          </p:cNvSpPr>
          <p:nvPr>
            <p:ph type="title"/>
          </p:nvPr>
        </p:nvSpPr>
        <p:spPr>
          <a:xfrm>
            <a:off x="457200" y="769938"/>
            <a:ext cx="8229600" cy="1600200"/>
          </a:xfrm>
        </p:spPr>
        <p:txBody>
          <a:bodyPr/>
          <a:lstStyle/>
          <a:p>
            <a:pPr>
              <a:lnSpc>
                <a:spcPct val="90000"/>
              </a:lnSpc>
            </a:pPr>
            <a:r>
              <a:rPr lang="en-US" sz="4400" dirty="0">
                <a:solidFill>
                  <a:srgbClr val="2F5897"/>
                </a:solidFill>
                <a:cs typeface="Praja" pitchFamily="18" charset="0"/>
              </a:rPr>
              <a:t>10. The </a:t>
            </a:r>
            <a:r>
              <a:rPr lang="en-US" sz="4400" dirty="0" smtClean="0">
                <a:solidFill>
                  <a:srgbClr val="2F5897"/>
                </a:solidFill>
                <a:cs typeface="Praja" pitchFamily="18" charset="0"/>
              </a:rPr>
              <a:t>Field </a:t>
            </a:r>
            <a:r>
              <a:rPr lang="en-US" sz="4400" dirty="0">
                <a:solidFill>
                  <a:srgbClr val="2F5897"/>
                </a:solidFill>
                <a:cs typeface="Praja" pitchFamily="18" charset="0"/>
              </a:rPr>
              <a:t>of all </a:t>
            </a:r>
            <a:r>
              <a:rPr lang="en-US" sz="4400" dirty="0" smtClean="0">
                <a:solidFill>
                  <a:srgbClr val="2F5897"/>
                </a:solidFill>
                <a:cs typeface="Praja" pitchFamily="18" charset="0"/>
              </a:rPr>
              <a:t>Possibilities </a:t>
            </a:r>
            <a:r>
              <a:rPr lang="en-US" sz="4400" dirty="0">
                <a:solidFill>
                  <a:srgbClr val="2F5897"/>
                </a:solidFill>
                <a:cs typeface="Praja" pitchFamily="18" charset="0"/>
              </a:rPr>
              <a:t>is the </a:t>
            </a:r>
            <a:r>
              <a:rPr lang="en-US" sz="4400" dirty="0" smtClean="0">
                <a:solidFill>
                  <a:srgbClr val="2F5897"/>
                </a:solidFill>
                <a:cs typeface="Praja" pitchFamily="18" charset="0"/>
              </a:rPr>
              <a:t>Source </a:t>
            </a:r>
            <a:r>
              <a:rPr lang="en-US" sz="4400" dirty="0">
                <a:solidFill>
                  <a:srgbClr val="2F5897"/>
                </a:solidFill>
                <a:cs typeface="Praja" pitchFamily="18" charset="0"/>
              </a:rPr>
              <a:t>of all </a:t>
            </a:r>
            <a:r>
              <a:rPr lang="en-US" sz="4400" dirty="0" smtClean="0">
                <a:solidFill>
                  <a:srgbClr val="2F5897"/>
                </a:solidFill>
                <a:cs typeface="Praja" pitchFamily="18" charset="0"/>
              </a:rPr>
              <a:t>Solutions</a:t>
            </a:r>
            <a:r>
              <a:rPr lang="en-US" sz="4800" dirty="0">
                <a:solidFill>
                  <a:srgbClr val="2F5897"/>
                </a:solidFill>
                <a:cs typeface="Praja" pitchFamily="18" charset="0"/>
              </a:rPr>
              <a:t/>
            </a:r>
            <a:br>
              <a:rPr lang="en-US" sz="4800" dirty="0">
                <a:solidFill>
                  <a:srgbClr val="2F5897"/>
                </a:solidFill>
                <a:cs typeface="Praja" pitchFamily="18" charset="0"/>
              </a:rPr>
            </a:br>
            <a:endParaRPr lang="en-US" sz="4800" dirty="0"/>
          </a:p>
        </p:txBody>
      </p:sp>
    </p:spTree>
    <p:extLst>
      <p:ext uri="{BB962C8B-B14F-4D97-AF65-F5344CB8AC3E}">
        <p14:creationId xmlns:p14="http://schemas.microsoft.com/office/powerpoint/2010/main" val="1183665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an-stauffer-578276-unsplash.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2188" y="2398539"/>
            <a:ext cx="5653748" cy="4306271"/>
          </a:xfrm>
          <a:prstGeom prst="rect">
            <a:avLst/>
          </a:prstGeom>
        </p:spPr>
      </p:pic>
      <p:sp>
        <p:nvSpPr>
          <p:cNvPr id="2" name="Title 1"/>
          <p:cNvSpPr>
            <a:spLocks noGrp="1"/>
          </p:cNvSpPr>
          <p:nvPr>
            <p:ph type="title"/>
          </p:nvPr>
        </p:nvSpPr>
        <p:spPr>
          <a:xfrm>
            <a:off x="0" y="1334012"/>
            <a:ext cx="9144000" cy="1600200"/>
          </a:xfrm>
        </p:spPr>
        <p:txBody>
          <a:bodyPr/>
          <a:lstStyle/>
          <a:p>
            <a:pPr>
              <a:lnSpc>
                <a:spcPct val="90000"/>
              </a:lnSpc>
              <a:spcBef>
                <a:spcPts val="600"/>
              </a:spcBef>
            </a:pPr>
            <a:r>
              <a:rPr lang="en-US" sz="4000" dirty="0">
                <a:solidFill>
                  <a:srgbClr val="2F5897"/>
                </a:solidFill>
                <a:cs typeface="Praja" pitchFamily="18" charset="0"/>
              </a:rPr>
              <a:t>11. Being is the Basis of Thought, Thought Leads to Action, </a:t>
            </a:r>
            <a:br>
              <a:rPr lang="en-US" sz="4000" dirty="0">
                <a:solidFill>
                  <a:srgbClr val="2F5897"/>
                </a:solidFill>
                <a:cs typeface="Praja" pitchFamily="18" charset="0"/>
              </a:rPr>
            </a:br>
            <a:r>
              <a:rPr lang="en-US" sz="4000" dirty="0">
                <a:solidFill>
                  <a:srgbClr val="2F5897"/>
                </a:solidFill>
                <a:cs typeface="Praja" pitchFamily="18" charset="0"/>
              </a:rPr>
              <a:t>Action Leads to Achievement, </a:t>
            </a:r>
            <a:br>
              <a:rPr lang="en-US" sz="4000" dirty="0">
                <a:solidFill>
                  <a:srgbClr val="2F5897"/>
                </a:solidFill>
                <a:cs typeface="Praja" pitchFamily="18" charset="0"/>
              </a:rPr>
            </a:br>
            <a:r>
              <a:rPr lang="en-US" sz="4000" dirty="0">
                <a:solidFill>
                  <a:srgbClr val="2F5897"/>
                </a:solidFill>
                <a:cs typeface="Praja" pitchFamily="18" charset="0"/>
              </a:rPr>
              <a:t>Achievement Leads to Fulfillment.</a:t>
            </a:r>
            <a:r>
              <a:rPr lang="en-US" sz="4000" dirty="0">
                <a:solidFill>
                  <a:srgbClr val="2F5897"/>
                </a:solidFill>
                <a:latin typeface="Georgia" panose="02040502050405020303" pitchFamily="18" charset="0"/>
                <a:cs typeface="Praja" pitchFamily="18" charset="0"/>
              </a:rPr>
              <a:t/>
            </a:r>
            <a:br>
              <a:rPr lang="en-US" sz="4000" dirty="0">
                <a:solidFill>
                  <a:srgbClr val="2F5897"/>
                </a:solidFill>
                <a:latin typeface="Georgia" panose="02040502050405020303" pitchFamily="18" charset="0"/>
                <a:cs typeface="Praja" pitchFamily="18" charset="0"/>
              </a:rPr>
            </a:br>
            <a:endParaRPr lang="en-US" sz="4000" dirty="0"/>
          </a:p>
        </p:txBody>
      </p:sp>
    </p:spTree>
    <p:extLst>
      <p:ext uri="{BB962C8B-B14F-4D97-AF65-F5344CB8AC3E}">
        <p14:creationId xmlns:p14="http://schemas.microsoft.com/office/powerpoint/2010/main" val="2183622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2990"/>
            <a:ext cx="9144000" cy="1600200"/>
          </a:xfrm>
        </p:spPr>
        <p:txBody>
          <a:bodyPr/>
          <a:lstStyle/>
          <a:p>
            <a:pPr>
              <a:lnSpc>
                <a:spcPct val="80000"/>
              </a:lnSpc>
              <a:spcBef>
                <a:spcPts val="600"/>
              </a:spcBef>
            </a:pPr>
            <a:r>
              <a:rPr lang="en-US" dirty="0">
                <a:solidFill>
                  <a:srgbClr val="2F5897"/>
                </a:solidFill>
                <a:latin typeface="Georgia" panose="02040502050405020303" pitchFamily="18" charset="0"/>
                <a:cs typeface="Praja" pitchFamily="18" charset="0"/>
              </a:rPr>
              <a:t/>
            </a:r>
            <a:br>
              <a:rPr lang="en-US" dirty="0">
                <a:solidFill>
                  <a:srgbClr val="2F5897"/>
                </a:solidFill>
                <a:latin typeface="Georgia" panose="02040502050405020303" pitchFamily="18" charset="0"/>
                <a:cs typeface="Praja" pitchFamily="18" charset="0"/>
              </a:rPr>
            </a:br>
            <a:endParaRPr lang="en-US" dirty="0"/>
          </a:p>
        </p:txBody>
      </p:sp>
      <p:pic>
        <p:nvPicPr>
          <p:cNvPr id="3" name="Picture 2" descr="tree&amp;roots.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91655" y="2342864"/>
            <a:ext cx="4793940" cy="4515136"/>
          </a:xfrm>
          <a:prstGeom prst="rect">
            <a:avLst/>
          </a:prstGeom>
        </p:spPr>
      </p:pic>
      <p:sp>
        <p:nvSpPr>
          <p:cNvPr id="7" name="Title 1"/>
          <p:cNvSpPr txBox="1">
            <a:spLocks/>
          </p:cNvSpPr>
          <p:nvPr/>
        </p:nvSpPr>
        <p:spPr>
          <a:xfrm>
            <a:off x="0" y="1334012"/>
            <a:ext cx="91440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nSpc>
                <a:spcPct val="90000"/>
              </a:lnSpc>
              <a:spcBef>
                <a:spcPts val="600"/>
              </a:spcBef>
            </a:pPr>
            <a:r>
              <a:rPr lang="en-US" sz="4000" smtClean="0">
                <a:solidFill>
                  <a:srgbClr val="2F5897"/>
                </a:solidFill>
                <a:cs typeface="Praja" pitchFamily="18" charset="0"/>
              </a:rPr>
              <a:t>11. Being is the Basis of Thought, Thought Leads to Action, </a:t>
            </a:r>
            <a:br>
              <a:rPr lang="en-US" sz="4000" smtClean="0">
                <a:solidFill>
                  <a:srgbClr val="2F5897"/>
                </a:solidFill>
                <a:cs typeface="Praja" pitchFamily="18" charset="0"/>
              </a:rPr>
            </a:br>
            <a:r>
              <a:rPr lang="en-US" sz="4000" smtClean="0">
                <a:solidFill>
                  <a:srgbClr val="2F5897"/>
                </a:solidFill>
                <a:cs typeface="Praja" pitchFamily="18" charset="0"/>
              </a:rPr>
              <a:t>Action Leads to Achievement, </a:t>
            </a:r>
            <a:br>
              <a:rPr lang="en-US" sz="4000" smtClean="0">
                <a:solidFill>
                  <a:srgbClr val="2F5897"/>
                </a:solidFill>
                <a:cs typeface="Praja" pitchFamily="18" charset="0"/>
              </a:rPr>
            </a:br>
            <a:r>
              <a:rPr lang="en-US" sz="4000" smtClean="0">
                <a:solidFill>
                  <a:srgbClr val="2F5897"/>
                </a:solidFill>
                <a:cs typeface="Praja" pitchFamily="18" charset="0"/>
              </a:rPr>
              <a:t>Achievement Leads to Fulfillment.</a:t>
            </a:r>
            <a:r>
              <a:rPr lang="en-US" sz="4000" smtClean="0">
                <a:solidFill>
                  <a:srgbClr val="2F5897"/>
                </a:solidFill>
                <a:latin typeface="Georgia" panose="02040502050405020303" pitchFamily="18" charset="0"/>
                <a:cs typeface="Praja" pitchFamily="18" charset="0"/>
              </a:rPr>
              <a:t/>
            </a:r>
            <a:br>
              <a:rPr lang="en-US" sz="4000" smtClean="0">
                <a:solidFill>
                  <a:srgbClr val="2F5897"/>
                </a:solidFill>
                <a:latin typeface="Georgia" panose="02040502050405020303" pitchFamily="18" charset="0"/>
                <a:cs typeface="Praja" pitchFamily="18" charset="0"/>
              </a:rPr>
            </a:br>
            <a:endParaRPr lang="en-US" sz="4000" dirty="0"/>
          </a:p>
        </p:txBody>
      </p:sp>
    </p:spTree>
    <p:extLst>
      <p:ext uri="{BB962C8B-B14F-4D97-AF65-F5344CB8AC3E}">
        <p14:creationId xmlns:p14="http://schemas.microsoft.com/office/powerpoint/2010/main" val="3679455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named.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205" y="2486552"/>
            <a:ext cx="4621792" cy="2939460"/>
          </a:xfrm>
          <a:prstGeom prst="rect">
            <a:avLst/>
          </a:prstGeom>
        </p:spPr>
      </p:pic>
      <p:pic>
        <p:nvPicPr>
          <p:cNvPr id="6" name="Picture 5" descr="black-white-portrait-serious-child-close-up-male-teenager-bare-shoulders-wide-open-eyes-716457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32054" y="2486552"/>
            <a:ext cx="4317586" cy="2939460"/>
          </a:xfrm>
          <a:prstGeom prst="rect">
            <a:avLst/>
          </a:prstGeom>
        </p:spPr>
      </p:pic>
      <p:sp>
        <p:nvSpPr>
          <p:cNvPr id="3" name="Title 2"/>
          <p:cNvSpPr>
            <a:spLocks noGrp="1"/>
          </p:cNvSpPr>
          <p:nvPr>
            <p:ph type="title"/>
          </p:nvPr>
        </p:nvSpPr>
        <p:spPr>
          <a:xfrm>
            <a:off x="457200" y="989886"/>
            <a:ext cx="8229600" cy="1600200"/>
          </a:xfrm>
        </p:spPr>
        <p:txBody>
          <a:bodyPr/>
          <a:lstStyle/>
          <a:p>
            <a:pPr>
              <a:lnSpc>
                <a:spcPct val="100000"/>
              </a:lnSpc>
            </a:pPr>
            <a:r>
              <a:rPr lang="en-US" sz="4400" dirty="0">
                <a:solidFill>
                  <a:srgbClr val="2F5897"/>
                </a:solidFill>
                <a:latin typeface="Georgia" panose="02040502050405020303" pitchFamily="18" charset="0"/>
                <a:cs typeface="Praja" pitchFamily="18" charset="0"/>
              </a:rPr>
              <a:t>12. Knowledge is gained from inside and outside</a:t>
            </a:r>
            <a:br>
              <a:rPr lang="en-US" sz="4400" dirty="0">
                <a:solidFill>
                  <a:srgbClr val="2F5897"/>
                </a:solidFill>
                <a:latin typeface="Georgia" panose="02040502050405020303" pitchFamily="18" charset="0"/>
                <a:cs typeface="Praja" pitchFamily="18" charset="0"/>
              </a:rPr>
            </a:br>
            <a:endParaRPr lang="en-US" dirty="0"/>
          </a:p>
        </p:txBody>
      </p:sp>
    </p:spTree>
    <p:extLst>
      <p:ext uri="{BB962C8B-B14F-4D97-AF65-F5344CB8AC3E}">
        <p14:creationId xmlns:p14="http://schemas.microsoft.com/office/powerpoint/2010/main" val="1347089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pdown.b up.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7949" y="1302040"/>
            <a:ext cx="6576964" cy="5496134"/>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4" name="Title 2"/>
          <p:cNvSpPr txBox="1">
            <a:spLocks/>
          </p:cNvSpPr>
          <p:nvPr/>
        </p:nvSpPr>
        <p:spPr>
          <a:xfrm>
            <a:off x="457200" y="37354"/>
            <a:ext cx="8229600"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nSpc>
                <a:spcPct val="90000"/>
              </a:lnSpc>
            </a:pPr>
            <a:r>
              <a:rPr lang="en-US" sz="4400" dirty="0" smtClean="0">
                <a:solidFill>
                  <a:srgbClr val="2F5897"/>
                </a:solidFill>
                <a:latin typeface="Georgia" panose="02040502050405020303" pitchFamily="18" charset="0"/>
                <a:cs typeface="Praja" pitchFamily="18" charset="0"/>
              </a:rPr>
              <a:t>12. Knowledge is gained from inside and outside</a:t>
            </a:r>
            <a:br>
              <a:rPr lang="en-US" sz="4400" dirty="0" smtClean="0">
                <a:solidFill>
                  <a:srgbClr val="2F5897"/>
                </a:solidFill>
                <a:latin typeface="Georgia" panose="02040502050405020303" pitchFamily="18" charset="0"/>
                <a:cs typeface="Praja" pitchFamily="18" charset="0"/>
              </a:rPr>
            </a:br>
            <a:endParaRPr lang="en-US" dirty="0"/>
          </a:p>
        </p:txBody>
      </p:sp>
    </p:spTree>
    <p:extLst>
      <p:ext uri="{BB962C8B-B14F-4D97-AF65-F5344CB8AC3E}">
        <p14:creationId xmlns:p14="http://schemas.microsoft.com/office/powerpoint/2010/main" val="1906807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887" y="1593918"/>
            <a:ext cx="1950925" cy="2311402"/>
          </a:xfrm>
          <a:prstGeom prst="rect">
            <a:avLst/>
          </a:prstGeom>
          <a:ln w="9525" cmpd="sng"/>
        </p:spPr>
        <p:style>
          <a:lnRef idx="2">
            <a:schemeClr val="dk1"/>
          </a:lnRef>
          <a:fillRef idx="1">
            <a:schemeClr val="lt1"/>
          </a:fillRef>
          <a:effectRef idx="0">
            <a:schemeClr val="dk1"/>
          </a:effectRef>
          <a:fontRef idx="minor">
            <a:schemeClr val="dk1"/>
          </a:fontRef>
        </p:style>
        <p:txBody>
          <a:bodyPr wrap="none">
            <a:spAutoFit/>
          </a:bodyPr>
          <a:lstStyle/>
          <a:p>
            <a:pPr>
              <a:lnSpc>
                <a:spcPct val="130000"/>
              </a:lnSpc>
            </a:pPr>
            <a:r>
              <a:rPr lang="en-US" sz="2800" dirty="0">
                <a:solidFill>
                  <a:srgbClr val="000090"/>
                </a:solidFill>
              </a:rPr>
              <a:t>Top-</a:t>
            </a:r>
            <a:r>
              <a:rPr lang="en-US" sz="2800" dirty="0" smtClean="0">
                <a:solidFill>
                  <a:srgbClr val="000090"/>
                </a:solidFill>
              </a:rPr>
              <a:t>Down</a:t>
            </a:r>
          </a:p>
          <a:p>
            <a:pPr>
              <a:lnSpc>
                <a:spcPct val="130000"/>
              </a:lnSpc>
            </a:pPr>
            <a:r>
              <a:rPr lang="en-US" sz="2800" dirty="0" smtClean="0">
                <a:solidFill>
                  <a:srgbClr val="000090"/>
                </a:solidFill>
              </a:rPr>
              <a:t> </a:t>
            </a:r>
            <a:r>
              <a:rPr lang="en-US" sz="2800" dirty="0">
                <a:solidFill>
                  <a:srgbClr val="000090"/>
                </a:solidFill>
              </a:rPr>
              <a:t>and </a:t>
            </a:r>
            <a:endParaRPr lang="en-US" sz="2800" dirty="0" smtClean="0">
              <a:solidFill>
                <a:srgbClr val="000090"/>
              </a:solidFill>
            </a:endParaRPr>
          </a:p>
          <a:p>
            <a:pPr>
              <a:lnSpc>
                <a:spcPct val="130000"/>
              </a:lnSpc>
            </a:pPr>
            <a:r>
              <a:rPr lang="en-US" sz="2800" dirty="0" smtClean="0">
                <a:solidFill>
                  <a:srgbClr val="000090"/>
                </a:solidFill>
              </a:rPr>
              <a:t>Bottom</a:t>
            </a:r>
            <a:r>
              <a:rPr lang="en-US" sz="2800" dirty="0">
                <a:solidFill>
                  <a:srgbClr val="000090"/>
                </a:solidFill>
              </a:rPr>
              <a:t>-Up </a:t>
            </a:r>
            <a:endParaRPr lang="en-US" sz="2800" dirty="0" smtClean="0">
              <a:solidFill>
                <a:srgbClr val="000090"/>
              </a:solidFill>
            </a:endParaRPr>
          </a:p>
          <a:p>
            <a:pPr>
              <a:lnSpc>
                <a:spcPct val="130000"/>
              </a:lnSpc>
            </a:pPr>
            <a:r>
              <a:rPr lang="en-US" sz="2800" dirty="0" smtClean="0">
                <a:solidFill>
                  <a:srgbClr val="000090"/>
                </a:solidFill>
              </a:rPr>
              <a:t>Processing</a:t>
            </a:r>
            <a:endParaRPr lang="en-US" sz="2800" dirty="0">
              <a:solidFill>
                <a:srgbClr val="000090"/>
              </a:solidFill>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49253" y="1593918"/>
            <a:ext cx="6794747" cy="5264082"/>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5" name="Title 2"/>
          <p:cNvSpPr txBox="1">
            <a:spLocks/>
          </p:cNvSpPr>
          <p:nvPr/>
        </p:nvSpPr>
        <p:spPr>
          <a:xfrm>
            <a:off x="457200" y="37354"/>
            <a:ext cx="8229600"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nSpc>
                <a:spcPct val="90000"/>
              </a:lnSpc>
            </a:pPr>
            <a:r>
              <a:rPr lang="en-US" sz="4400" dirty="0" smtClean="0">
                <a:solidFill>
                  <a:srgbClr val="2F5897"/>
                </a:solidFill>
                <a:latin typeface="Georgia" panose="02040502050405020303" pitchFamily="18" charset="0"/>
                <a:cs typeface="Praja" pitchFamily="18" charset="0"/>
              </a:rPr>
              <a:t>12. Knowledge is gained from inside and outside</a:t>
            </a:r>
            <a:br>
              <a:rPr lang="en-US" sz="4400" dirty="0" smtClean="0">
                <a:solidFill>
                  <a:srgbClr val="2F5897"/>
                </a:solidFill>
                <a:latin typeface="Georgia" panose="02040502050405020303" pitchFamily="18" charset="0"/>
                <a:cs typeface="Praja" pitchFamily="18" charset="0"/>
              </a:rPr>
            </a:br>
            <a:endParaRPr lang="en-US" dirty="0"/>
          </a:p>
        </p:txBody>
      </p:sp>
    </p:spTree>
    <p:extLst>
      <p:ext uri="{BB962C8B-B14F-4D97-AF65-F5344CB8AC3E}">
        <p14:creationId xmlns:p14="http://schemas.microsoft.com/office/powerpoint/2010/main" val="190433366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90000"/>
              </a:lnSpc>
            </a:pPr>
            <a:r>
              <a:rPr lang="en-US" sz="4400" dirty="0">
                <a:solidFill>
                  <a:srgbClr val="2F5897"/>
                </a:solidFill>
                <a:latin typeface="Georgia" panose="02040502050405020303" pitchFamily="18" charset="0"/>
                <a:cs typeface="Praja" pitchFamily="18" charset="0"/>
              </a:rPr>
              <a:t>13. Knowledge is </a:t>
            </a:r>
            <a:r>
              <a:rPr lang="en-US" sz="4400" dirty="0" smtClean="0">
                <a:solidFill>
                  <a:srgbClr val="2F5897"/>
                </a:solidFill>
                <a:latin typeface="Georgia" panose="02040502050405020303" pitchFamily="18" charset="0"/>
                <a:cs typeface="Praja" pitchFamily="18" charset="0"/>
              </a:rPr>
              <a:t>Structured </a:t>
            </a:r>
            <a:r>
              <a:rPr lang="en-US" sz="4400" dirty="0">
                <a:solidFill>
                  <a:srgbClr val="2F5897"/>
                </a:solidFill>
                <a:latin typeface="Georgia" panose="02040502050405020303" pitchFamily="18" charset="0"/>
                <a:cs typeface="Praja" pitchFamily="18" charset="0"/>
              </a:rPr>
              <a:t>in </a:t>
            </a:r>
            <a:r>
              <a:rPr lang="en-US" sz="4400" dirty="0" smtClean="0">
                <a:solidFill>
                  <a:srgbClr val="2F5897"/>
                </a:solidFill>
                <a:latin typeface="Georgia" panose="02040502050405020303" pitchFamily="18" charset="0"/>
                <a:cs typeface="Praja" pitchFamily="18" charset="0"/>
              </a:rPr>
              <a:t>Consciousness</a:t>
            </a:r>
            <a:endParaRPr lang="en-US" sz="4400" dirty="0">
              <a:solidFill>
                <a:srgbClr val="2F5897"/>
              </a:solidFill>
            </a:endParaRPr>
          </a:p>
        </p:txBody>
      </p:sp>
      <p:pic>
        <p:nvPicPr>
          <p:cNvPr id="5" name="Picture 4" descr="bd126bae749785ab84c52e1e85cd969e.png"/>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2071572" y="1815792"/>
            <a:ext cx="4883190" cy="4584403"/>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91837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785" y="2544404"/>
            <a:ext cx="3719115" cy="3039329"/>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8" name="Picture 7" descr="images.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95500" y="2544404"/>
            <a:ext cx="5168686" cy="3039329"/>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5" name="Title 1"/>
          <p:cNvSpPr>
            <a:spLocks noGrp="1"/>
          </p:cNvSpPr>
          <p:nvPr>
            <p:ph type="title"/>
          </p:nvPr>
        </p:nvSpPr>
        <p:spPr>
          <a:xfrm>
            <a:off x="457200" y="0"/>
            <a:ext cx="8229600" cy="1600200"/>
          </a:xfrm>
        </p:spPr>
        <p:txBody>
          <a:bodyPr/>
          <a:lstStyle/>
          <a:p>
            <a:pPr>
              <a:lnSpc>
                <a:spcPct val="90000"/>
              </a:lnSpc>
            </a:pPr>
            <a:r>
              <a:rPr lang="en-US" sz="4400" dirty="0">
                <a:solidFill>
                  <a:srgbClr val="2F5897"/>
                </a:solidFill>
                <a:latin typeface="Georgia" panose="02040502050405020303" pitchFamily="18" charset="0"/>
                <a:cs typeface="Praja" pitchFamily="18" charset="0"/>
              </a:rPr>
              <a:t>13. Knowledge is </a:t>
            </a:r>
            <a:r>
              <a:rPr lang="en-US" sz="4400" dirty="0" smtClean="0">
                <a:solidFill>
                  <a:srgbClr val="2F5897"/>
                </a:solidFill>
                <a:latin typeface="Georgia" panose="02040502050405020303" pitchFamily="18" charset="0"/>
                <a:cs typeface="Praja" pitchFamily="18" charset="0"/>
              </a:rPr>
              <a:t>Structured </a:t>
            </a:r>
            <a:r>
              <a:rPr lang="en-US" sz="4400" dirty="0">
                <a:solidFill>
                  <a:srgbClr val="2F5897"/>
                </a:solidFill>
                <a:latin typeface="Georgia" panose="02040502050405020303" pitchFamily="18" charset="0"/>
                <a:cs typeface="Praja" pitchFamily="18" charset="0"/>
              </a:rPr>
              <a:t>in </a:t>
            </a:r>
            <a:r>
              <a:rPr lang="en-US" sz="4400" dirty="0" smtClean="0">
                <a:solidFill>
                  <a:srgbClr val="2F5897"/>
                </a:solidFill>
                <a:latin typeface="Georgia" panose="02040502050405020303" pitchFamily="18" charset="0"/>
                <a:cs typeface="Praja" pitchFamily="18" charset="0"/>
              </a:rPr>
              <a:t>Consciousness</a:t>
            </a:r>
            <a:endParaRPr lang="en-US" sz="4400" dirty="0">
              <a:solidFill>
                <a:srgbClr val="2F5897"/>
              </a:solidFill>
            </a:endParaRPr>
          </a:p>
        </p:txBody>
      </p:sp>
    </p:spTree>
    <p:extLst>
      <p:ext uri="{BB962C8B-B14F-4D97-AF65-F5344CB8AC3E}">
        <p14:creationId xmlns:p14="http://schemas.microsoft.com/office/powerpoint/2010/main" val="343141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5283" y="1589266"/>
            <a:ext cx="6003290" cy="3393237"/>
          </a:xfrm>
          <a:prstGeom prst="rect">
            <a:avLst/>
          </a:prstGeom>
        </p:spPr>
        <p:txBody>
          <a:bodyPr wrap="square">
            <a:spAutoFit/>
          </a:bodyPr>
          <a:lstStyle/>
          <a:p>
            <a:pPr lvl="0">
              <a:lnSpc>
                <a:spcPct val="150000"/>
              </a:lnSpc>
            </a:pPr>
            <a:r>
              <a:rPr lang="en-US" dirty="0">
                <a:solidFill>
                  <a:srgbClr val="2D5594"/>
                </a:solidFill>
                <a:latin typeface="+mj-lt"/>
              </a:rPr>
              <a:t>4. There are principles and patterns that exist throughout creation. Recognizing these principles around us and within us helps us to understand the nature of life at deeper levels. These underlying principles are seen in nature and in our own thoughts and actions, unifying our inner and outer worlds, and showing us how to function more in harmony with nature’s functioning. </a:t>
            </a:r>
          </a:p>
        </p:txBody>
      </p:sp>
    </p:spTree>
    <p:extLst>
      <p:ext uri="{BB962C8B-B14F-4D97-AF65-F5344CB8AC3E}">
        <p14:creationId xmlns:p14="http://schemas.microsoft.com/office/powerpoint/2010/main" val="4197324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6170211.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56947" y="2323672"/>
            <a:ext cx="6858000" cy="3138934"/>
          </a:xfrm>
          <a:prstGeom prst="rect">
            <a:avLst/>
          </a:prstGeom>
        </p:spPr>
        <p:style>
          <a:lnRef idx="1">
            <a:schemeClr val="dk1"/>
          </a:lnRef>
          <a:fillRef idx="2">
            <a:schemeClr val="dk1"/>
          </a:fillRef>
          <a:effectRef idx="1">
            <a:schemeClr val="dk1"/>
          </a:effectRef>
          <a:fontRef idx="minor">
            <a:schemeClr val="dk1"/>
          </a:fontRef>
        </p:style>
      </p:pic>
      <p:sp>
        <p:nvSpPr>
          <p:cNvPr id="6" name="Title 1"/>
          <p:cNvSpPr>
            <a:spLocks noGrp="1"/>
          </p:cNvSpPr>
          <p:nvPr>
            <p:ph type="title"/>
          </p:nvPr>
        </p:nvSpPr>
        <p:spPr>
          <a:xfrm>
            <a:off x="457200" y="0"/>
            <a:ext cx="8229600" cy="1600200"/>
          </a:xfrm>
        </p:spPr>
        <p:txBody>
          <a:bodyPr/>
          <a:lstStyle/>
          <a:p>
            <a:pPr>
              <a:lnSpc>
                <a:spcPct val="90000"/>
              </a:lnSpc>
            </a:pPr>
            <a:r>
              <a:rPr lang="en-US" sz="4400" dirty="0">
                <a:solidFill>
                  <a:srgbClr val="2F5897"/>
                </a:solidFill>
                <a:latin typeface="Georgia" panose="02040502050405020303" pitchFamily="18" charset="0"/>
                <a:cs typeface="Praja" pitchFamily="18" charset="0"/>
              </a:rPr>
              <a:t>13. Knowledge is </a:t>
            </a:r>
            <a:r>
              <a:rPr lang="en-US" sz="4400" dirty="0" smtClean="0">
                <a:solidFill>
                  <a:srgbClr val="2F5897"/>
                </a:solidFill>
                <a:latin typeface="Georgia" panose="02040502050405020303" pitchFamily="18" charset="0"/>
                <a:cs typeface="Praja" pitchFamily="18" charset="0"/>
              </a:rPr>
              <a:t>Structured </a:t>
            </a:r>
            <a:r>
              <a:rPr lang="en-US" sz="4400" dirty="0">
                <a:solidFill>
                  <a:srgbClr val="2F5897"/>
                </a:solidFill>
                <a:latin typeface="Georgia" panose="02040502050405020303" pitchFamily="18" charset="0"/>
                <a:cs typeface="Praja" pitchFamily="18" charset="0"/>
              </a:rPr>
              <a:t>in </a:t>
            </a:r>
            <a:r>
              <a:rPr lang="en-US" sz="4400" dirty="0" smtClean="0">
                <a:solidFill>
                  <a:srgbClr val="2F5897"/>
                </a:solidFill>
                <a:latin typeface="Georgia" panose="02040502050405020303" pitchFamily="18" charset="0"/>
                <a:cs typeface="Praja" pitchFamily="18" charset="0"/>
              </a:rPr>
              <a:t>Consciousness</a:t>
            </a:r>
            <a:endParaRPr lang="en-US" sz="4400" dirty="0">
              <a:solidFill>
                <a:srgbClr val="2F5897"/>
              </a:solidFill>
            </a:endParaRPr>
          </a:p>
        </p:txBody>
      </p:sp>
    </p:spTree>
    <p:extLst>
      <p:ext uri="{BB962C8B-B14F-4D97-AF65-F5344CB8AC3E}">
        <p14:creationId xmlns:p14="http://schemas.microsoft.com/office/powerpoint/2010/main" val="1609445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5251" y="442199"/>
            <a:ext cx="4524601" cy="64633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algn="dist"/>
            <a:r>
              <a:rPr lang="en-US" sz="3600" dirty="0" smtClean="0">
                <a:latin typeface="+mj-lt"/>
              </a:rPr>
              <a:t>What </a:t>
            </a:r>
            <a:r>
              <a:rPr lang="en-US" sz="3600" dirty="0">
                <a:latin typeface="+mj-lt"/>
              </a:rPr>
              <a:t>is a paradigm</a:t>
            </a:r>
            <a:r>
              <a:rPr lang="en-US" sz="3600" dirty="0" smtClean="0">
                <a:latin typeface="+mj-lt"/>
              </a:rPr>
              <a:t>?    </a:t>
            </a:r>
            <a:endParaRPr lang="en-US" sz="3600" dirty="0">
              <a:latin typeface="+mj-lt"/>
            </a:endParaRPr>
          </a:p>
        </p:txBody>
      </p:sp>
      <p:pic>
        <p:nvPicPr>
          <p:cNvPr id="5" name="Picture 4" descr="102020080_univ_lsr_md.jpg"/>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a:xfrm>
            <a:off x="2145251" y="1679507"/>
            <a:ext cx="4524601" cy="2006173"/>
          </a:xfrm>
          <a:prstGeom prst="rect">
            <a:avLst/>
          </a:prstGeom>
        </p:spPr>
        <p:style>
          <a:lnRef idx="1">
            <a:schemeClr val="dk1"/>
          </a:lnRef>
          <a:fillRef idx="2">
            <a:schemeClr val="dk1"/>
          </a:fillRef>
          <a:effectRef idx="1">
            <a:schemeClr val="dk1"/>
          </a:effectRef>
          <a:fontRef idx="minor">
            <a:schemeClr val="dk1"/>
          </a:fontRef>
        </p:style>
      </p:pic>
      <p:pic>
        <p:nvPicPr>
          <p:cNvPr id="7" name="Picture 6" descr="prejudice-discrimination-inner-page-banner.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4263548"/>
            <a:ext cx="9140409" cy="1954750"/>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667071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ephant sighted-Men.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2208" y="1469771"/>
            <a:ext cx="7333695" cy="5388229"/>
          </a:xfrm>
          <a:prstGeom prst="rect">
            <a:avLst/>
          </a:prstGeom>
          <a:effectLst>
            <a:outerShdw blurRad="50800" dist="38100" algn="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5" name="Picture 4" descr="ElepahntBlind-Men.jpg"/>
          <p:cNvPicPr>
            <a:picLocks noChangeAspect="1"/>
          </p:cNvPicPr>
          <p:nvPr/>
        </p:nvPicPr>
        <p:blipFill>
          <a:blip r:embed="rId4">
            <a:alphaModFix/>
            <a:extLst>
              <a:ext uri="{28A0092B-C50C-407E-A947-70E740481C1C}">
                <a14:useLocalDpi xmlns:a14="http://schemas.microsoft.com/office/drawing/2010/main"/>
              </a:ext>
            </a:extLst>
          </a:blip>
          <a:stretch>
            <a:fillRect/>
          </a:stretch>
        </p:blipFill>
        <p:spPr>
          <a:xfrm>
            <a:off x="905762" y="1472382"/>
            <a:ext cx="7330141" cy="5385617"/>
          </a:xfrm>
          <a:prstGeom prst="rect">
            <a:avLst/>
          </a:prstGeom>
          <a:effectLst>
            <a:outerShdw blurRad="50800" dist="38100" algn="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3" name="Title 1"/>
          <p:cNvSpPr txBox="1">
            <a:spLocks/>
          </p:cNvSpPr>
          <p:nvPr/>
        </p:nvSpPr>
        <p:spPr>
          <a:xfrm>
            <a:off x="457200" y="121401"/>
            <a:ext cx="8229600"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nSpc>
                <a:spcPct val="90000"/>
              </a:lnSpc>
            </a:pPr>
            <a:r>
              <a:rPr lang="en-US" sz="4400" dirty="0" smtClean="0">
                <a:solidFill>
                  <a:srgbClr val="000090"/>
                </a:solidFill>
                <a:latin typeface="Georgia" panose="02040502050405020303" pitchFamily="18" charset="0"/>
                <a:cs typeface="Praja" pitchFamily="18" charset="0"/>
              </a:rPr>
              <a:t>13. Knowledge is Structured in Consciousness</a:t>
            </a:r>
            <a:endParaRPr lang="en-US" sz="4400" dirty="0"/>
          </a:p>
        </p:txBody>
      </p:sp>
    </p:spTree>
    <p:extLst>
      <p:ext uri="{BB962C8B-B14F-4D97-AF65-F5344CB8AC3E}">
        <p14:creationId xmlns:p14="http://schemas.microsoft.com/office/powerpoint/2010/main" val="3834598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lepahntBlind-Men.jpg"/>
          <p:cNvPicPr>
            <a:picLocks noChangeAspect="1"/>
          </p:cNvPicPr>
          <p:nvPr/>
        </p:nvPicPr>
        <p:blipFill>
          <a:blip r:embed="rId3">
            <a:alphaModFix/>
            <a:extLst>
              <a:ext uri="{28A0092B-C50C-407E-A947-70E740481C1C}">
                <a14:useLocalDpi xmlns:a14="http://schemas.microsoft.com/office/drawing/2010/main"/>
              </a:ext>
            </a:extLst>
          </a:blip>
          <a:stretch>
            <a:fillRect/>
          </a:stretch>
        </p:blipFill>
        <p:spPr>
          <a:xfrm>
            <a:off x="905762" y="1472382"/>
            <a:ext cx="7330141" cy="5385617"/>
          </a:xfrm>
          <a:prstGeom prst="rect">
            <a:avLst/>
          </a:prstGeom>
          <a:effectLst>
            <a:outerShdw blurRad="50800" dist="38100" algn="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4" name="Picture 3" descr="Elephant sighted-Men.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2208" y="1469771"/>
            <a:ext cx="7333695" cy="5388229"/>
          </a:xfrm>
          <a:prstGeom prst="rect">
            <a:avLst/>
          </a:prstGeom>
          <a:effectLst>
            <a:outerShdw blurRad="50800" dist="38100" algn="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3" name="Title 1"/>
          <p:cNvSpPr txBox="1">
            <a:spLocks/>
          </p:cNvSpPr>
          <p:nvPr/>
        </p:nvSpPr>
        <p:spPr>
          <a:xfrm>
            <a:off x="457200" y="121401"/>
            <a:ext cx="8229600" cy="16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nSpc>
                <a:spcPct val="90000"/>
              </a:lnSpc>
            </a:pPr>
            <a:r>
              <a:rPr lang="en-US" sz="4400" dirty="0" smtClean="0">
                <a:solidFill>
                  <a:srgbClr val="000090"/>
                </a:solidFill>
                <a:latin typeface="Georgia" panose="02040502050405020303" pitchFamily="18" charset="0"/>
                <a:cs typeface="Praja" pitchFamily="18" charset="0"/>
              </a:rPr>
              <a:t>13. Knowledge is Structured in Consciousness</a:t>
            </a:r>
            <a:endParaRPr lang="en-US" sz="4400" dirty="0"/>
          </a:p>
        </p:txBody>
      </p:sp>
    </p:spTree>
    <p:extLst>
      <p:ext uri="{BB962C8B-B14F-4D97-AF65-F5344CB8AC3E}">
        <p14:creationId xmlns:p14="http://schemas.microsoft.com/office/powerpoint/2010/main" val="1331859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431-computer-science-program-845x563.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4124" y="1758513"/>
            <a:ext cx="7282601" cy="4852195"/>
          </a:xfrm>
          <a:prstGeom prst="rect">
            <a:avLst/>
          </a:prstGeom>
        </p:spPr>
      </p:pic>
      <p:sp>
        <p:nvSpPr>
          <p:cNvPr id="5" name="Title 1"/>
          <p:cNvSpPr txBox="1">
            <a:spLocks/>
          </p:cNvSpPr>
          <p:nvPr/>
        </p:nvSpPr>
        <p:spPr>
          <a:xfrm>
            <a:off x="457200" y="588329"/>
            <a:ext cx="8229600" cy="9338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nSpc>
                <a:spcPct val="90000"/>
              </a:lnSpc>
            </a:pPr>
            <a:r>
              <a:rPr lang="en-US" sz="4400" dirty="0" smtClean="0">
                <a:solidFill>
                  <a:srgbClr val="2F5897"/>
                </a:solidFill>
                <a:latin typeface="Georgia" panose="02040502050405020303" pitchFamily="18" charset="0"/>
                <a:cs typeface="Praja" pitchFamily="18" charset="0"/>
              </a:rPr>
              <a:t>14. Harmony Exists in Diversity</a:t>
            </a:r>
            <a:endParaRPr lang="en-US" sz="4400" dirty="0">
              <a:solidFill>
                <a:srgbClr val="2F5897"/>
              </a:solidFill>
            </a:endParaRPr>
          </a:p>
        </p:txBody>
      </p:sp>
    </p:spTree>
    <p:extLst>
      <p:ext uri="{BB962C8B-B14F-4D97-AF65-F5344CB8AC3E}">
        <p14:creationId xmlns:p14="http://schemas.microsoft.com/office/powerpoint/2010/main" val="2974787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21cc2a3f2d8dadb1a3a909aa11e2fd88.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78850" y="5074879"/>
            <a:ext cx="1696253" cy="1783121"/>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5" name="Title 1"/>
          <p:cNvSpPr txBox="1">
            <a:spLocks/>
          </p:cNvSpPr>
          <p:nvPr/>
        </p:nvSpPr>
        <p:spPr>
          <a:xfrm>
            <a:off x="457200" y="588329"/>
            <a:ext cx="8229600" cy="9338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nSpc>
                <a:spcPct val="90000"/>
              </a:lnSpc>
            </a:pPr>
            <a:r>
              <a:rPr lang="en-US" sz="4400" dirty="0" smtClean="0">
                <a:solidFill>
                  <a:srgbClr val="2F5897"/>
                </a:solidFill>
                <a:latin typeface="Georgia" panose="02040502050405020303" pitchFamily="18" charset="0"/>
                <a:cs typeface="Praja" pitchFamily="18" charset="0"/>
              </a:rPr>
              <a:t>14. Harmony Exists in Diversity</a:t>
            </a:r>
            <a:endParaRPr lang="en-US" sz="4400" dirty="0">
              <a:solidFill>
                <a:srgbClr val="2F5897"/>
              </a:solidFill>
            </a:endParaRPr>
          </a:p>
        </p:txBody>
      </p:sp>
      <p:pic>
        <p:nvPicPr>
          <p:cNvPr id="3" name="Picture 2" descr="48-483095_earth-in-hands-transparent-png-earth-in-hands.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12935" y="1432893"/>
            <a:ext cx="3300207" cy="3312702"/>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4" name="Picture 13" descr="9.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31829" y="4877866"/>
            <a:ext cx="2383931" cy="1980134"/>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4" name="Picture 3" descr="1313055.jpg"/>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616978" y="3237898"/>
            <a:ext cx="1714850" cy="1844028"/>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9" name="Picture 8" descr="gettyimages-463823275-612x612.jp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6860253" y="1432893"/>
            <a:ext cx="1714850" cy="1844028"/>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0" name="Picture 9" descr="gettyimages-147949523-612x612.jp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flipH="1">
            <a:off x="6860253" y="3276921"/>
            <a:ext cx="1714850" cy="1805007"/>
          </a:xfrm>
          <a:prstGeom prst="rect">
            <a:avLst/>
          </a:prstGeom>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2" name="Picture 11" descr="f82b6e90ed86d9dc1818758593e674f3.jpg"/>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715760" y="4877866"/>
            <a:ext cx="2144493" cy="1980134"/>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3" name="Picture 12" descr="download-2.jp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16978" y="1432893"/>
            <a:ext cx="1714850" cy="1805007"/>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pic>
        <p:nvPicPr>
          <p:cNvPr id="15" name="Picture 14" descr="Hidden-Smile-by-Rehahn-7-ou529du1pnzk1swls407hvz1jtcc2h7q2xwnoxl4kw.jpg"/>
          <p:cNvPicPr>
            <a:picLocks noChangeAspect="1"/>
          </p:cNvPicPr>
          <p:nvPr/>
        </p:nvPicPr>
        <p:blipFill rotWithShape="1">
          <a:blip r:embed="rId12" cstate="screen">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rcRect l="-519"/>
          <a:stretch/>
        </p:blipFill>
        <p:spPr>
          <a:xfrm>
            <a:off x="616978" y="5081926"/>
            <a:ext cx="1714851" cy="1783123"/>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763592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20.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1756" y="4119481"/>
            <a:ext cx="3760624" cy="2644732"/>
          </a:xfrm>
          <a:prstGeom prst="rect">
            <a:avLst/>
          </a:prstGeom>
        </p:spPr>
      </p:pic>
      <p:pic>
        <p:nvPicPr>
          <p:cNvPr id="6" name="Picture 5" descr="rawImage.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11756" y="1628253"/>
            <a:ext cx="3760624" cy="2428856"/>
          </a:xfrm>
          <a:prstGeom prst="rect">
            <a:avLst/>
          </a:prstGeom>
        </p:spPr>
      </p:pic>
      <p:pic>
        <p:nvPicPr>
          <p:cNvPr id="10" name="Picture 9" descr="246770299011202.jpg"/>
          <p:cNvPicPr>
            <a:picLocks noChangeAspect="1"/>
          </p:cNvPicPr>
          <p:nvPr/>
        </p:nvPicPr>
        <p:blipFill>
          <a:blip r:embed="rId5" cstate="screen">
            <a:extLst>
              <a:ext uri="{BEBA8EAE-BF5A-486C-A8C5-ECC9F3942E4B}">
                <a14:imgProps xmlns:a14="http://schemas.microsoft.com/office/drawing/2010/main">
                  <a14:imgLayer r:embed="rId6">
                    <a14:imgEffect>
                      <a14:colorTemperature colorTemp="72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rot="5400000" flipV="1">
            <a:off x="4127587" y="2591245"/>
            <a:ext cx="5135958" cy="3209974"/>
          </a:xfrm>
          <a:prstGeom prst="rect">
            <a:avLst/>
          </a:prstGeom>
        </p:spPr>
      </p:pic>
      <p:sp>
        <p:nvSpPr>
          <p:cNvPr id="2" name="Title 1"/>
          <p:cNvSpPr>
            <a:spLocks noGrp="1"/>
          </p:cNvSpPr>
          <p:nvPr>
            <p:ph type="title"/>
          </p:nvPr>
        </p:nvSpPr>
        <p:spPr>
          <a:xfrm>
            <a:off x="457200" y="401558"/>
            <a:ext cx="8229600" cy="1600200"/>
          </a:xfrm>
        </p:spPr>
        <p:txBody>
          <a:bodyPr/>
          <a:lstStyle/>
          <a:p>
            <a:pPr>
              <a:lnSpc>
                <a:spcPct val="80000"/>
              </a:lnSpc>
            </a:pPr>
            <a:r>
              <a:rPr lang="en-US" sz="4800" dirty="0">
                <a:solidFill>
                  <a:srgbClr val="2F5897"/>
                </a:solidFill>
                <a:cs typeface="Praja" pitchFamily="18" charset="0"/>
              </a:rPr>
              <a:t>15. The whole is contained in every part</a:t>
            </a:r>
            <a:br>
              <a:rPr lang="en-US" sz="4800" dirty="0">
                <a:solidFill>
                  <a:srgbClr val="2F5897"/>
                </a:solidFill>
                <a:cs typeface="Praja" pitchFamily="18" charset="0"/>
              </a:rPr>
            </a:br>
            <a:endParaRPr lang="en-US" sz="4800" dirty="0"/>
          </a:p>
        </p:txBody>
      </p:sp>
    </p:spTree>
    <p:extLst>
      <p:ext uri="{BB962C8B-B14F-4D97-AF65-F5344CB8AC3E}">
        <p14:creationId xmlns:p14="http://schemas.microsoft.com/office/powerpoint/2010/main" val="2056288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N-JG350_count0_P_20150706165614.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863" y="1819388"/>
            <a:ext cx="7171925" cy="4778092"/>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3" name="Title 2"/>
          <p:cNvSpPr>
            <a:spLocks noGrp="1"/>
          </p:cNvSpPr>
          <p:nvPr>
            <p:ph type="title"/>
          </p:nvPr>
        </p:nvSpPr>
        <p:spPr>
          <a:xfrm>
            <a:off x="457200" y="616344"/>
            <a:ext cx="8229600" cy="1600200"/>
          </a:xfrm>
        </p:spPr>
        <p:txBody>
          <a:bodyPr/>
          <a:lstStyle/>
          <a:p>
            <a:pPr>
              <a:lnSpc>
                <a:spcPct val="80000"/>
              </a:lnSpc>
            </a:pPr>
            <a:r>
              <a:rPr lang="en-US" sz="4800" dirty="0">
                <a:solidFill>
                  <a:srgbClr val="2F5897"/>
                </a:solidFill>
                <a:cs typeface="Praja" pitchFamily="18" charset="0"/>
              </a:rPr>
              <a:t>16. The Whole is Greater than the Sum of the Parts</a:t>
            </a:r>
            <a:r>
              <a:rPr lang="en-US" dirty="0">
                <a:solidFill>
                  <a:srgbClr val="2F5897"/>
                </a:solidFill>
                <a:cs typeface="Praja" pitchFamily="18" charset="0"/>
              </a:rPr>
              <a:t/>
            </a:r>
            <a:br>
              <a:rPr lang="en-US" dirty="0">
                <a:solidFill>
                  <a:srgbClr val="2F5897"/>
                </a:solidFill>
                <a:cs typeface="Praja" pitchFamily="18" charset="0"/>
              </a:rPr>
            </a:br>
            <a:endParaRPr lang="en-US" dirty="0"/>
          </a:p>
        </p:txBody>
      </p:sp>
    </p:spTree>
    <p:extLst>
      <p:ext uri="{BB962C8B-B14F-4D97-AF65-F5344CB8AC3E}">
        <p14:creationId xmlns:p14="http://schemas.microsoft.com/office/powerpoint/2010/main" val="1142195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mp;w med.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0148" y="1829967"/>
            <a:ext cx="7041675" cy="4763096"/>
          </a:xfrm>
          <a:prstGeom prst="rect">
            <a:avLst/>
          </a:prstGeom>
        </p:spPr>
      </p:pic>
      <p:sp>
        <p:nvSpPr>
          <p:cNvPr id="5" name="Title 2"/>
          <p:cNvSpPr>
            <a:spLocks noGrp="1"/>
          </p:cNvSpPr>
          <p:nvPr>
            <p:ph type="title"/>
          </p:nvPr>
        </p:nvSpPr>
        <p:spPr>
          <a:xfrm>
            <a:off x="457200" y="616344"/>
            <a:ext cx="8229600" cy="1600200"/>
          </a:xfrm>
        </p:spPr>
        <p:txBody>
          <a:bodyPr/>
          <a:lstStyle/>
          <a:p>
            <a:pPr>
              <a:lnSpc>
                <a:spcPct val="80000"/>
              </a:lnSpc>
            </a:pPr>
            <a:r>
              <a:rPr lang="en-US" sz="4800" dirty="0">
                <a:solidFill>
                  <a:srgbClr val="2F5897"/>
                </a:solidFill>
                <a:cs typeface="Praja" pitchFamily="18" charset="0"/>
              </a:rPr>
              <a:t>16. The Whole is Greater than the Sum of the Parts</a:t>
            </a:r>
            <a:r>
              <a:rPr lang="en-US" dirty="0">
                <a:solidFill>
                  <a:srgbClr val="2F5897"/>
                </a:solidFill>
                <a:cs typeface="Praja" pitchFamily="18" charset="0"/>
              </a:rPr>
              <a:t/>
            </a:r>
            <a:br>
              <a:rPr lang="en-US" dirty="0">
                <a:solidFill>
                  <a:srgbClr val="2F5897"/>
                </a:solidFill>
                <a:cs typeface="Praja" pitchFamily="18" charset="0"/>
              </a:rPr>
            </a:br>
            <a:endParaRPr lang="en-US" dirty="0"/>
          </a:p>
        </p:txBody>
      </p:sp>
    </p:spTree>
    <p:extLst>
      <p:ext uri="{BB962C8B-B14F-4D97-AF65-F5344CB8AC3E}">
        <p14:creationId xmlns:p14="http://schemas.microsoft.com/office/powerpoint/2010/main" val="330848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57200" y="616344"/>
            <a:ext cx="8229600" cy="1600200"/>
          </a:xfrm>
        </p:spPr>
        <p:txBody>
          <a:bodyPr/>
          <a:lstStyle/>
          <a:p>
            <a:pPr>
              <a:lnSpc>
                <a:spcPct val="80000"/>
              </a:lnSpc>
            </a:pPr>
            <a:r>
              <a:rPr lang="en-US" sz="4800" dirty="0">
                <a:solidFill>
                  <a:srgbClr val="2F5897"/>
                </a:solidFill>
                <a:cs typeface="Praja" pitchFamily="18" charset="0"/>
              </a:rPr>
              <a:t>16. The Whole is Greater than the Sum of the Parts</a:t>
            </a:r>
            <a:r>
              <a:rPr lang="en-US" dirty="0">
                <a:solidFill>
                  <a:srgbClr val="2F5897"/>
                </a:solidFill>
                <a:cs typeface="Praja" pitchFamily="18" charset="0"/>
              </a:rPr>
              <a:t/>
            </a:r>
            <a:br>
              <a:rPr lang="en-US" dirty="0">
                <a:solidFill>
                  <a:srgbClr val="2F5897"/>
                </a:solidFill>
                <a:cs typeface="Praja" pitchFamily="18" charset="0"/>
              </a:rPr>
            </a:br>
            <a:endParaRPr lang="en-US" dirty="0"/>
          </a:p>
        </p:txBody>
      </p:sp>
      <p:pic>
        <p:nvPicPr>
          <p:cNvPr id="3" name="Picture 2" descr="eIMG_6978.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814" y="1662856"/>
            <a:ext cx="6050916" cy="5195144"/>
          </a:xfrm>
          <a:prstGeom prst="rect">
            <a:avLst/>
          </a:prstGeom>
        </p:spPr>
      </p:pic>
    </p:spTree>
    <p:extLst>
      <p:ext uri="{BB962C8B-B14F-4D97-AF65-F5344CB8AC3E}">
        <p14:creationId xmlns:p14="http://schemas.microsoft.com/office/powerpoint/2010/main" val="39882682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4" y="465047"/>
            <a:ext cx="9142696" cy="584776"/>
          </a:xfrm>
          <a:prstGeom prst="rect">
            <a:avLst/>
          </a:prstGeom>
        </p:spPr>
        <p:txBody>
          <a:bodyPr wrap="square">
            <a:spAutoFit/>
          </a:bodyPr>
          <a:lstStyle/>
          <a:p>
            <a:pPr algn="ctr"/>
            <a:r>
              <a:rPr lang="en-US" sz="3200" dirty="0" smtClean="0">
                <a:latin typeface="+mj-lt"/>
              </a:rPr>
              <a:t>Science and Technology of Consciousness</a:t>
            </a:r>
          </a:p>
        </p:txBody>
      </p:sp>
      <p:pic>
        <p:nvPicPr>
          <p:cNvPr id="6" name="Picture 5" descr="1_x3j7eTaHNIcHEo-O9oX05g.jpg"/>
          <p:cNvPicPr>
            <a:picLocks noChangeAspect="1"/>
          </p:cNvPicPr>
          <p:nvPr/>
        </p:nvPicPr>
        <p:blipFill rotWithShape="1">
          <a:blip r:embed="rId3" cstate="screen">
            <a:duotone>
              <a:prstClr val="black"/>
              <a:srgbClr val="D9C3A5">
                <a:tint val="50000"/>
                <a:satMod val="180000"/>
              </a:srgbClr>
            </a:duotone>
            <a:extLst>
              <a:ext uri="{BEBA8EAE-BF5A-486C-A8C5-ECC9F3942E4B}">
                <a14:imgProps xmlns:a14="http://schemas.microsoft.com/office/drawing/2010/main">
                  <a14:imgLayer r:embed="rId4">
                    <a14:imgEffect>
                      <a14:saturation sat="66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1304" y="1623112"/>
            <a:ext cx="3742844" cy="4063769"/>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3" name="Rectangle 2"/>
          <p:cNvSpPr/>
          <p:nvPr/>
        </p:nvSpPr>
        <p:spPr>
          <a:xfrm>
            <a:off x="4066372" y="3172643"/>
            <a:ext cx="4940793" cy="584776"/>
          </a:xfrm>
          <a:prstGeom prst="rect">
            <a:avLst/>
          </a:prstGeom>
          <a:solidFill>
            <a:schemeClr val="accent2">
              <a:lumMod val="20000"/>
              <a:lumOff val="80000"/>
            </a:schemeClr>
          </a:solidFill>
        </p:spPr>
        <p:style>
          <a:lnRef idx="1">
            <a:schemeClr val="accent6"/>
          </a:lnRef>
          <a:fillRef idx="2">
            <a:schemeClr val="accent6"/>
          </a:fillRef>
          <a:effectRef idx="1">
            <a:schemeClr val="accent6"/>
          </a:effectRef>
          <a:fontRef idx="minor">
            <a:schemeClr val="dk1"/>
          </a:fontRef>
        </p:style>
        <p:txBody>
          <a:bodyPr wrap="square">
            <a:spAutoFit/>
          </a:bodyPr>
          <a:lstStyle/>
          <a:p>
            <a:pPr algn="dist"/>
            <a:r>
              <a:rPr lang="en-US" sz="3200" dirty="0">
                <a:latin typeface="+mj-lt"/>
              </a:rPr>
              <a:t>A Scientific Meditation?</a:t>
            </a:r>
          </a:p>
        </p:txBody>
      </p:sp>
    </p:spTree>
    <p:extLst>
      <p:ext uri="{BB962C8B-B14F-4D97-AF65-F5344CB8AC3E}">
        <p14:creationId xmlns:p14="http://schemas.microsoft.com/office/powerpoint/2010/main" val="34938148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78822"/>
            <a:ext cx="9144000" cy="1151084"/>
          </a:xfrm>
          <a:prstGeom prst="rect">
            <a:avLst/>
          </a:prstGeom>
        </p:spPr>
        <p:txBody>
          <a:bodyPr wrap="square">
            <a:spAutoFit/>
          </a:bodyPr>
          <a:lstStyle/>
          <a:p>
            <a:pPr algn="ctr">
              <a:lnSpc>
                <a:spcPct val="70000"/>
              </a:lnSpc>
            </a:pPr>
            <a:r>
              <a:rPr lang="en-US" sz="3200" dirty="0" smtClean="0">
                <a:latin typeface="+mj-lt"/>
              </a:rPr>
              <a:t>Science and Technology of Consciousness</a:t>
            </a:r>
          </a:p>
          <a:p>
            <a:pPr algn="ctr">
              <a:lnSpc>
                <a:spcPct val="70000"/>
              </a:lnSpc>
            </a:pPr>
            <a:endParaRPr lang="en-US" sz="3200" dirty="0" smtClean="0">
              <a:latin typeface="+mj-lt"/>
            </a:endParaRPr>
          </a:p>
          <a:p>
            <a:pPr algn="ctr">
              <a:lnSpc>
                <a:spcPct val="70000"/>
              </a:lnSpc>
            </a:pPr>
            <a:r>
              <a:rPr lang="en-US" sz="3200" dirty="0" smtClean="0">
                <a:latin typeface="+mj-lt"/>
              </a:rPr>
              <a:t>A Scientific Meditation?</a:t>
            </a:r>
            <a:endParaRPr lang="en-US" sz="3200" dirty="0">
              <a:latin typeface="+mj-lt"/>
            </a:endParaRPr>
          </a:p>
        </p:txBody>
      </p:sp>
      <p:pic>
        <p:nvPicPr>
          <p:cNvPr id="4" name="Picture 3" descr="1912017_1488131524785373_8798748787232992213_o.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9099" y="1958062"/>
            <a:ext cx="6767738" cy="4436753"/>
          </a:xfrm>
          <a:prstGeom prst="rect">
            <a:avLst/>
          </a:prstGeom>
          <a:effectLst>
            <a:outerShdw blurRad="155575" dist="38100" dir="2700000" sx="101000" sy="101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7069393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875" y="995725"/>
            <a:ext cx="8273253" cy="5101397"/>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sz="2000" dirty="0" smtClean="0">
                <a:solidFill>
                  <a:schemeClr val="tx2"/>
                </a:solidFill>
              </a:rPr>
              <a:t>				</a:t>
            </a:r>
            <a:r>
              <a:rPr lang="en-US" dirty="0" smtClean="0">
                <a:solidFill>
                  <a:schemeClr val="tx1"/>
                </a:solidFill>
                <a:latin typeface="+mj-lt"/>
              </a:rPr>
              <a:t>“I </a:t>
            </a:r>
            <a:r>
              <a:rPr lang="en-US" dirty="0">
                <a:solidFill>
                  <a:schemeClr val="tx1"/>
                </a:solidFill>
                <a:latin typeface="+mj-lt"/>
              </a:rPr>
              <a:t>have no doubt whatever, that most people live, </a:t>
            </a:r>
            <a:r>
              <a:rPr lang="en-US" dirty="0" smtClean="0">
                <a:solidFill>
                  <a:schemeClr val="tx1"/>
                </a:solidFill>
                <a:latin typeface="+mj-lt"/>
              </a:rPr>
              <a:t>				</a:t>
            </a:r>
            <a:r>
              <a:rPr lang="en-US" dirty="0" smtClean="0">
                <a:solidFill>
                  <a:schemeClr val="tx1"/>
                </a:solidFill>
                <a:latin typeface="+mj-lt"/>
              </a:rPr>
              <a:t>	whether </a:t>
            </a:r>
            <a:r>
              <a:rPr lang="en-US" dirty="0">
                <a:solidFill>
                  <a:schemeClr val="tx1"/>
                </a:solidFill>
                <a:latin typeface="+mj-lt"/>
              </a:rPr>
              <a:t>physically, intellectually or morally, in a very </a:t>
            </a:r>
            <a:r>
              <a:rPr lang="en-US" dirty="0" smtClean="0">
                <a:solidFill>
                  <a:schemeClr val="tx1"/>
                </a:solidFill>
                <a:latin typeface="+mj-lt"/>
              </a:rPr>
              <a:t>				</a:t>
            </a:r>
            <a:r>
              <a:rPr lang="en-US" dirty="0" smtClean="0">
                <a:solidFill>
                  <a:schemeClr val="tx1"/>
                </a:solidFill>
                <a:latin typeface="+mj-lt"/>
              </a:rPr>
              <a:t>	restricted </a:t>
            </a:r>
            <a:r>
              <a:rPr lang="en-US" dirty="0">
                <a:solidFill>
                  <a:schemeClr val="tx1"/>
                </a:solidFill>
                <a:latin typeface="+mj-lt"/>
              </a:rPr>
              <a:t>circle of their potential being. They make use </a:t>
            </a:r>
            <a:r>
              <a:rPr lang="en-US" dirty="0" smtClean="0">
                <a:solidFill>
                  <a:schemeClr val="tx1"/>
                </a:solidFill>
                <a:latin typeface="+mj-lt"/>
              </a:rPr>
              <a:t>				of </a:t>
            </a:r>
            <a:r>
              <a:rPr lang="en-US" dirty="0">
                <a:solidFill>
                  <a:schemeClr val="tx1"/>
                </a:solidFill>
                <a:latin typeface="+mj-lt"/>
              </a:rPr>
              <a:t>a very small portion of their possible consciousness, </a:t>
            </a:r>
            <a:r>
              <a:rPr lang="en-US" dirty="0" smtClean="0">
                <a:solidFill>
                  <a:schemeClr val="tx1"/>
                </a:solidFill>
                <a:latin typeface="+mj-lt"/>
              </a:rPr>
              <a:t>				and </a:t>
            </a:r>
            <a:r>
              <a:rPr lang="en-US" dirty="0">
                <a:solidFill>
                  <a:schemeClr val="tx1"/>
                </a:solidFill>
                <a:latin typeface="+mj-lt"/>
              </a:rPr>
              <a:t>of their soul's resources in general, much like a man who, out of his whole bodily organism, should get into a habit of using and moving only his little finger. Great emergencies and crises show us how much greater our vital resources are than we had supposed…. The so-called “normal man” of </a:t>
            </a:r>
            <a:r>
              <a:rPr lang="en-US" dirty="0" smtClean="0">
                <a:solidFill>
                  <a:schemeClr val="tx1"/>
                </a:solidFill>
                <a:latin typeface="+mj-lt"/>
              </a:rPr>
              <a:t>commerce is </a:t>
            </a:r>
            <a:r>
              <a:rPr lang="en-US" dirty="0">
                <a:solidFill>
                  <a:schemeClr val="tx1"/>
                </a:solidFill>
                <a:latin typeface="+mj-lt"/>
              </a:rPr>
              <a:t>a mere extract from the potentially realizable individual whom he </a:t>
            </a:r>
            <a:r>
              <a:rPr lang="en-US" dirty="0" smtClean="0">
                <a:solidFill>
                  <a:schemeClr val="tx1"/>
                </a:solidFill>
                <a:latin typeface="+mj-lt"/>
              </a:rPr>
              <a:t>represents — </a:t>
            </a:r>
            <a:r>
              <a:rPr lang="en-US" dirty="0" smtClean="0">
                <a:solidFill>
                  <a:schemeClr val="tx1"/>
                </a:solidFill>
                <a:latin typeface="+mj-lt"/>
              </a:rPr>
              <a:t>and </a:t>
            </a:r>
            <a:r>
              <a:rPr lang="en-US" dirty="0">
                <a:solidFill>
                  <a:schemeClr val="tx1"/>
                </a:solidFill>
                <a:latin typeface="+mj-lt"/>
              </a:rPr>
              <a:t>that we all have reservoirs of life to draw upon, of which we do </a:t>
            </a:r>
            <a:r>
              <a:rPr lang="en-US" dirty="0" smtClean="0">
                <a:solidFill>
                  <a:schemeClr val="tx1"/>
                </a:solidFill>
                <a:latin typeface="+mj-lt"/>
              </a:rPr>
              <a:t>not </a:t>
            </a:r>
            <a:r>
              <a:rPr lang="en-US" dirty="0">
                <a:solidFill>
                  <a:schemeClr val="tx1"/>
                </a:solidFill>
                <a:latin typeface="+mj-lt"/>
              </a:rPr>
              <a:t>dream</a:t>
            </a:r>
            <a:r>
              <a:rPr lang="en-US" dirty="0" smtClean="0">
                <a:solidFill>
                  <a:schemeClr val="tx1"/>
                </a:solidFill>
                <a:latin typeface="+mj-lt"/>
              </a:rPr>
              <a:t>.”</a:t>
            </a:r>
          </a:p>
          <a:p>
            <a:pPr algn="ctr">
              <a:lnSpc>
                <a:spcPct val="150000"/>
              </a:lnSpc>
            </a:pPr>
            <a:r>
              <a:rPr lang="en-US" dirty="0" smtClean="0">
                <a:solidFill>
                  <a:schemeClr val="tx1"/>
                </a:solidFill>
                <a:latin typeface="+mj-lt"/>
              </a:rPr>
              <a:t>—William </a:t>
            </a:r>
            <a:r>
              <a:rPr lang="en-US" dirty="0">
                <a:solidFill>
                  <a:schemeClr val="tx1"/>
                </a:solidFill>
                <a:latin typeface="+mj-lt"/>
              </a:rPr>
              <a:t>James, </a:t>
            </a:r>
            <a:r>
              <a:rPr lang="en-US" dirty="0" smtClean="0">
                <a:solidFill>
                  <a:schemeClr val="tx1"/>
                </a:solidFill>
                <a:latin typeface="+mj-lt"/>
              </a:rPr>
              <a:t>1920, p</a:t>
            </a:r>
            <a:r>
              <a:rPr lang="en-US" dirty="0">
                <a:solidFill>
                  <a:schemeClr val="tx1"/>
                </a:solidFill>
                <a:latin typeface="+mj-lt"/>
              </a:rPr>
              <a:t>. </a:t>
            </a:r>
            <a:r>
              <a:rPr lang="en-US" dirty="0" smtClean="0">
                <a:solidFill>
                  <a:schemeClr val="tx1"/>
                </a:solidFill>
                <a:latin typeface="+mj-lt"/>
              </a:rPr>
              <a:t>252 </a:t>
            </a:r>
            <a:endParaRPr lang="en-US" dirty="0">
              <a:solidFill>
                <a:schemeClr val="tx1"/>
              </a:solidFill>
              <a:latin typeface="+mj-lt"/>
            </a:endParaRPr>
          </a:p>
        </p:txBody>
      </p:sp>
      <p:pic>
        <p:nvPicPr>
          <p:cNvPr id="3" name="Picture 2" descr="download.jpg"/>
          <p:cNvPicPr>
            <a:picLocks noChangeAspect="1"/>
          </p:cNvPicPr>
          <p:nvPr/>
        </p:nvPicPr>
        <p:blipFill rotWithShape="1">
          <a:blip r:embed="rId3" cstate="screen">
            <a:duotone>
              <a:schemeClr val="accent4">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300000"/>
                    </a14:imgEffect>
                  </a14:imgLayer>
                </a14:imgProps>
              </a:ext>
              <a:ext uri="{28A0092B-C50C-407E-A947-70E740481C1C}">
                <a14:useLocalDpi xmlns:a14="http://schemas.microsoft.com/office/drawing/2010/main"/>
              </a:ext>
            </a:extLst>
          </a:blip>
          <a:srcRect r="5710" b="4930"/>
          <a:stretch/>
        </p:blipFill>
        <p:spPr>
          <a:xfrm>
            <a:off x="517574" y="1038412"/>
            <a:ext cx="1787771" cy="2237847"/>
          </a:xfrm>
          <a:prstGeom prst="rect">
            <a:avLst/>
          </a:prstGeom>
        </p:spPr>
      </p:pic>
    </p:spTree>
    <p:extLst>
      <p:ext uri="{BB962C8B-B14F-4D97-AF65-F5344CB8AC3E}">
        <p14:creationId xmlns:p14="http://schemas.microsoft.com/office/powerpoint/2010/main" val="32867191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ector-ancient-greek-architecture-23126816.jpg"/>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tretch>
            <a:fillRect/>
          </a:stretch>
        </p:blipFill>
        <p:spPr>
          <a:xfrm>
            <a:off x="1676094" y="130983"/>
            <a:ext cx="5593937" cy="6555395"/>
          </a:xfrm>
          <a:prstGeom prst="rect">
            <a:avLst/>
          </a:prstGeom>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2" name="Rectangle 1"/>
          <p:cNvSpPr/>
          <p:nvPr/>
        </p:nvSpPr>
        <p:spPr>
          <a:xfrm>
            <a:off x="3170809" y="3326428"/>
            <a:ext cx="2660961" cy="1200329"/>
          </a:xfrm>
          <a:prstGeom prst="rect">
            <a:avLst/>
          </a:prstGeom>
        </p:spPr>
        <p:txBody>
          <a:bodyPr wrap="square">
            <a:spAutoFit/>
          </a:bodyPr>
          <a:lstStyle/>
          <a:p>
            <a:pPr algn="dist"/>
            <a:r>
              <a:rPr lang="en-US" sz="3600" dirty="0" smtClean="0">
                <a:solidFill>
                  <a:schemeClr val="accent2">
                    <a:lumMod val="75000"/>
                  </a:schemeClr>
                </a:solidFill>
              </a:rPr>
              <a:t>Perennial </a:t>
            </a:r>
          </a:p>
          <a:p>
            <a:pPr algn="dist"/>
            <a:r>
              <a:rPr lang="en-US" sz="3600" dirty="0" smtClean="0">
                <a:solidFill>
                  <a:schemeClr val="accent2">
                    <a:lumMod val="75000"/>
                  </a:schemeClr>
                </a:solidFill>
              </a:rPr>
              <a:t>Philosophy</a:t>
            </a:r>
            <a:endParaRPr lang="en-US" sz="3600" dirty="0">
              <a:solidFill>
                <a:schemeClr val="accent2">
                  <a:lumMod val="75000"/>
                </a:schemeClr>
              </a:solidFill>
            </a:endParaRPr>
          </a:p>
        </p:txBody>
      </p:sp>
    </p:spTree>
    <p:extLst>
      <p:ext uri="{BB962C8B-B14F-4D97-AF65-F5344CB8AC3E}">
        <p14:creationId xmlns:p14="http://schemas.microsoft.com/office/powerpoint/2010/main" val="352229286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1826</TotalTime>
  <Words>4313</Words>
  <Application>Microsoft Macintosh PowerPoint</Application>
  <PresentationFormat>On-screen Show (4:3)</PresentationFormat>
  <Paragraphs>381</Paragraphs>
  <Slides>59</Slides>
  <Notes>54</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Executive</vt:lpstr>
      <vt:lpstr>Welcome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these principles that many traditions have in common? </vt:lpstr>
      <vt:lpstr>PowerPoint Presentation</vt:lpstr>
      <vt:lpstr>PowerPoint Presentation</vt:lpstr>
      <vt:lpstr>PowerPoint Presentation</vt:lpstr>
      <vt:lpstr>PowerPoint Presentation</vt:lpstr>
      <vt:lpstr>PowerPoint Presentation</vt:lpstr>
      <vt:lpstr>16 Principles of Creative Intelligence</vt:lpstr>
      <vt:lpstr>We are a part of nature. These 16 principles are a part of us. </vt:lpstr>
      <vt:lpstr>1. The Nature of Life is to Grow</vt:lpstr>
      <vt:lpstr>1. The  Nature  of Life  is to  Grow</vt:lpstr>
      <vt:lpstr>1. The Nature of Life is to Grow</vt:lpstr>
      <vt:lpstr>2. Order is Present Everywhere </vt:lpstr>
      <vt:lpstr>2. Order is Present Everywhere</vt:lpstr>
      <vt:lpstr>2. Order is Present Everywhere </vt:lpstr>
      <vt:lpstr>2. Order is Present Everywhere </vt:lpstr>
      <vt:lpstr>3. Life is Found in Layers</vt:lpstr>
      <vt:lpstr>3. Life is Found in Layers</vt:lpstr>
      <vt:lpstr>3. Our Life is Found in Layers</vt:lpstr>
      <vt:lpstr>3. Life is Found in Layers</vt:lpstr>
      <vt:lpstr>4. Outer Depends on Inner </vt:lpstr>
      <vt:lpstr>5. Seek the Highest First </vt:lpstr>
      <vt:lpstr>5. Seek the Highest First </vt:lpstr>
      <vt:lpstr>  6. Rest and Activity  are the Steps of Progress </vt:lpstr>
      <vt:lpstr>  6. Rest and Activity  are the Steps of Progress </vt:lpstr>
      <vt:lpstr>7. Enjoy Greater Efficiency  (Do Less) and Accomplish More </vt:lpstr>
      <vt:lpstr>7. Enjoy Greater Efficiency  (Do Less) and Accomplish More </vt:lpstr>
      <vt:lpstr>8. Every Action has a Reaction </vt:lpstr>
      <vt:lpstr> </vt:lpstr>
      <vt:lpstr> </vt:lpstr>
      <vt:lpstr>9. Purification Leads to Progress </vt:lpstr>
      <vt:lpstr>9. Purification leads to progress </vt:lpstr>
      <vt:lpstr>10. The Field of all Possibilities is the Source of all Solutions </vt:lpstr>
      <vt:lpstr>10. The Field of all Possibilities is the Source of all Solutions </vt:lpstr>
      <vt:lpstr>11. Being is the Basis of Thought, Thought Leads to Action,  Action Leads to Achievement,  Achievement Leads to Fulfillment. </vt:lpstr>
      <vt:lpstr> </vt:lpstr>
      <vt:lpstr>12. Knowledge is gained from inside and outside </vt:lpstr>
      <vt:lpstr>PowerPoint Presentation</vt:lpstr>
      <vt:lpstr>PowerPoint Presentation</vt:lpstr>
      <vt:lpstr>13. Knowledge is Structured in Consciousness</vt:lpstr>
      <vt:lpstr>13. Knowledge is Structured in Consciousness</vt:lpstr>
      <vt:lpstr>13. Knowledge is Structured in Consciousness</vt:lpstr>
      <vt:lpstr>PowerPoint Presentation</vt:lpstr>
      <vt:lpstr>PowerPoint Presentation</vt:lpstr>
      <vt:lpstr>PowerPoint Presentation</vt:lpstr>
      <vt:lpstr>PowerPoint Presentation</vt:lpstr>
      <vt:lpstr>PowerPoint Presentation</vt:lpstr>
      <vt:lpstr>15. The whole is contained in every part </vt:lpstr>
      <vt:lpstr>16. The Whole is Greater than the Sum of the Parts </vt:lpstr>
      <vt:lpstr>16. The Whole is Greater than the Sum of the Parts </vt:lpstr>
      <vt:lpstr>16. The Whole is Greater than the Sum of the Parts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Elinor Wolfe</dc:creator>
  <cp:lastModifiedBy>Elinor Wolfe</cp:lastModifiedBy>
  <cp:revision>42</cp:revision>
  <dcterms:created xsi:type="dcterms:W3CDTF">2020-10-21T17:00:13Z</dcterms:created>
  <dcterms:modified xsi:type="dcterms:W3CDTF">2021-02-09T02:41:41Z</dcterms:modified>
</cp:coreProperties>
</file>